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0" r:id="rId2"/>
    <p:sldMasterId id="2147483701" r:id="rId3"/>
  </p:sldMasterIdLst>
  <p:notesMasterIdLst>
    <p:notesMasterId r:id="rId23"/>
  </p:notesMasterIdLst>
  <p:handoutMasterIdLst>
    <p:handoutMasterId r:id="rId24"/>
  </p:handoutMasterIdLst>
  <p:sldIdLst>
    <p:sldId id="332" r:id="rId4"/>
    <p:sldId id="463" r:id="rId5"/>
    <p:sldId id="464" r:id="rId6"/>
    <p:sldId id="465" r:id="rId7"/>
    <p:sldId id="466" r:id="rId8"/>
    <p:sldId id="479" r:id="rId9"/>
    <p:sldId id="478" r:id="rId10"/>
    <p:sldId id="480" r:id="rId11"/>
    <p:sldId id="457" r:id="rId12"/>
    <p:sldId id="454" r:id="rId13"/>
    <p:sldId id="473" r:id="rId14"/>
    <p:sldId id="468" r:id="rId15"/>
    <p:sldId id="437" r:id="rId16"/>
    <p:sldId id="475" r:id="rId17"/>
    <p:sldId id="481" r:id="rId18"/>
    <p:sldId id="476" r:id="rId19"/>
    <p:sldId id="477" r:id="rId20"/>
    <p:sldId id="474" r:id="rId21"/>
    <p:sldId id="472" r:id="rId2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4" autoAdjust="0"/>
    <p:restoredTop sz="99710" autoAdjust="0"/>
  </p:normalViewPr>
  <p:slideViewPr>
    <p:cSldViewPr snapToGrid="0" snapToObjects="1">
      <p:cViewPr>
        <p:scale>
          <a:sx n="61" d="100"/>
          <a:sy n="61" d="100"/>
        </p:scale>
        <p:origin x="-1200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F55D-EBD5-B945-8B76-A44996FB7606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99B67-B197-A240-9347-C487D2108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67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04B91-98A8-8644-8484-563480F648B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C5D48-EEA9-F24F-A186-17B4AA066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7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DBC8-AD8E-4456-BD5A-BF562DDE5F6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DBC8-AD8E-4456-BD5A-BF562DDE5F6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DBC8-AD8E-4456-BD5A-BF562DDE5F6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DBC8-AD8E-4456-BD5A-BF562DDE5F6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DBC8-AD8E-4456-BD5A-BF562DDE5F6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DBC8-AD8E-4456-BD5A-BF562DDE5F6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DBC8-AD8E-4456-BD5A-BF562DDE5F6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DBC8-AD8E-4456-BD5A-BF562DDE5F6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363761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19" y="1354667"/>
            <a:ext cx="64008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eep Green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eep Green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eep Green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Magenta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Magenta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Magenta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rgbClr val="DE0079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Magenta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Blue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Blu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Blue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8"/>
            <a:ext cx="7772400" cy="1213556"/>
          </a:xfrm>
        </p:spPr>
        <p:txBody>
          <a:bodyPr/>
          <a:lstStyle>
            <a:lvl1pPr>
              <a:defRPr cap="all" baseline="0">
                <a:solidFill>
                  <a:srgbClr val="008DDA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363761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19" y="931342"/>
            <a:ext cx="64008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Blu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Green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Green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Green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880581" cy="1470025"/>
          </a:xfrm>
        </p:spPr>
        <p:txBody>
          <a:bodyPr/>
          <a:lstStyle>
            <a:lvl1pPr>
              <a:defRPr cap="all" baseline="0">
                <a:solidFill>
                  <a:srgbClr val="95C855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Green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range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rang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range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rgbClr val="EB6F24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rang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rgbClr val="EB6F24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42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Violet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>
                <a:solidFill>
                  <a:srgbClr val="8D00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: 1 Line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363761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19" y="957486"/>
            <a:ext cx="6400800" cy="1752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50932" y="5875339"/>
            <a:ext cx="3420533" cy="389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cap="none" spc="0" baseline="0"/>
            </a:lvl1pPr>
          </a:lstStyle>
          <a:p>
            <a:pPr lvl="0"/>
            <a:r>
              <a:rPr lang="en-US" dirty="0" smtClean="0"/>
              <a:t>Click to edit Presenter Name</a:t>
            </a: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5350932" y="5570539"/>
            <a:ext cx="1253068" cy="304800"/>
          </a:xfrm>
          <a:prstGeom prst="rect">
            <a:avLst/>
          </a:prstGeom>
        </p:spPr>
        <p:txBody>
          <a:bodyPr anchor="t"/>
          <a:lstStyle/>
          <a:p>
            <a:r>
              <a:rPr lang="en-US" sz="1100" i="1" dirty="0" smtClean="0">
                <a:solidFill>
                  <a:srgbClr val="808080"/>
                </a:solidFill>
                <a:latin typeface="Avenir Book"/>
                <a:cs typeface="Avenir Book"/>
              </a:rPr>
              <a:t>Presented by: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50932" y="6265338"/>
            <a:ext cx="3420533" cy="4069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cap="all" spc="300" baseline="0"/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678322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Violet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>
                <a:solidFill>
                  <a:srgbClr val="8D00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Violet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>
                <a:solidFill>
                  <a:srgbClr val="8D00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Violet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Violet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eep Green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eep Green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eep Green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eep Green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Magenta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Deep Green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25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Magenta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Magenta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rgbClr val="DE0079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Magenta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Blue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Blu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Blue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8"/>
            <a:ext cx="7772400" cy="1213556"/>
          </a:xfrm>
        </p:spPr>
        <p:txBody>
          <a:bodyPr/>
          <a:lstStyle>
            <a:lvl1pPr>
              <a:defRPr cap="all" baseline="0">
                <a:solidFill>
                  <a:srgbClr val="008DDA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Blu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Green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Green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Green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880581" cy="1470025"/>
          </a:xfrm>
        </p:spPr>
        <p:txBody>
          <a:bodyPr/>
          <a:lstStyle>
            <a:lvl1pPr>
              <a:defRPr cap="all" baseline="0">
                <a:solidFill>
                  <a:srgbClr val="95C855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Violet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>
                <a:solidFill>
                  <a:srgbClr val="8D00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t. Green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range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rang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range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rgbClr val="EB6F24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rang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rgbClr val="EB6F24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: 1 Line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363761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19" y="957486"/>
            <a:ext cx="6400800" cy="1752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50932" y="5875339"/>
            <a:ext cx="3420533" cy="389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cap="none" spc="0" baseline="0"/>
            </a:lvl1pPr>
          </a:lstStyle>
          <a:p>
            <a:pPr lvl="0"/>
            <a:r>
              <a:rPr lang="en-US" dirty="0" smtClean="0"/>
              <a:t>Click to edit Presenter Name</a:t>
            </a: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5350932" y="5570539"/>
            <a:ext cx="1253068" cy="304800"/>
          </a:xfrm>
          <a:prstGeom prst="rect">
            <a:avLst/>
          </a:prstGeom>
        </p:spPr>
        <p:txBody>
          <a:bodyPr anchor="t"/>
          <a:lstStyle/>
          <a:p>
            <a:r>
              <a:rPr lang="en-US" sz="1100" i="1" dirty="0" smtClean="0">
                <a:solidFill>
                  <a:srgbClr val="808080"/>
                </a:solidFill>
                <a:latin typeface="Avenir Book"/>
                <a:cs typeface="Avenir Book"/>
              </a:rPr>
              <a:t>Presented by: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50932" y="6265338"/>
            <a:ext cx="3420533" cy="4069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cap="all" spc="300" baseline="0"/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4681792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Violet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>
                <a:solidFill>
                  <a:srgbClr val="8D00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625600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Violet 2 Lines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622551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911882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Violet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019" y="835377"/>
            <a:ext cx="7772400" cy="1470025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for two line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1962152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eep Green 1 Line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19" y="835378"/>
            <a:ext cx="7772400" cy="722490"/>
          </a:xfrm>
        </p:spPr>
        <p:txBody>
          <a:bodyPr/>
          <a:lstStyle>
            <a:lvl1pPr>
              <a:defRPr cap="all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349251" y="2048406"/>
            <a:ext cx="8371416" cy="3784599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cs typeface="Avenir Book"/>
              </a:defRPr>
            </a:lvl1pPr>
            <a:lvl2pPr>
              <a:defRPr>
                <a:latin typeface="Avenir Book"/>
                <a:cs typeface="Avenir Book"/>
              </a:defRPr>
            </a:lvl2pPr>
            <a:lvl3pPr>
              <a:defRPr>
                <a:latin typeface="Avenir Book"/>
                <a:cs typeface="Avenir Book"/>
              </a:defRPr>
            </a:lvl3pPr>
            <a:lvl4pPr>
              <a:defRPr>
                <a:latin typeface="Avenir Book"/>
                <a:cs typeface="Avenir Book"/>
              </a:defRPr>
            </a:lvl4pPr>
            <a:lvl5pPr>
              <a:defRPr>
                <a:latin typeface="Avenir Book"/>
                <a:cs typeface="Avenir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9250" y="1337737"/>
            <a:ext cx="8337550" cy="592138"/>
          </a:xfrm>
          <a:prstGeom prst="rect">
            <a:avLst/>
          </a:prstGeom>
        </p:spPr>
        <p:txBody>
          <a:bodyPr vert="horz"/>
          <a:lstStyle>
            <a:lvl1pPr marL="0" indent="0">
              <a:defRPr sz="2400"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SubTitle</a:t>
            </a:r>
            <a:r>
              <a:rPr lang="en-US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357" y="376884"/>
            <a:ext cx="8229600" cy="639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23" y="14371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6359" y="426751"/>
            <a:ext cx="8809821" cy="2117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349251" y="889000"/>
            <a:ext cx="7138988" cy="54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 Heavy"/>
              <a:ea typeface="+mn-ea"/>
              <a:cs typeface="Avenir Heavy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3" r:id="rId2"/>
    <p:sldLayoutId id="2147483696" r:id="rId3"/>
    <p:sldLayoutId id="2147483698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spcAft>
          <a:spcPts val="0"/>
        </a:spcAft>
        <a:buNone/>
        <a:defRPr sz="3200" kern="1200" cap="all" spc="0">
          <a:solidFill>
            <a:schemeClr val="accent2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357" y="293321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Headline (One Line)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6359" y="862704"/>
            <a:ext cx="8809821" cy="2117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0" r:id="rId2"/>
    <p:sldLayoutId id="2147483651" r:id="rId3"/>
    <p:sldLayoutId id="2147483682" r:id="rId4"/>
    <p:sldLayoutId id="2147483666" r:id="rId5"/>
    <p:sldLayoutId id="2147483672" r:id="rId6"/>
    <p:sldLayoutId id="2147483667" r:id="rId7"/>
    <p:sldLayoutId id="2147483681" r:id="rId8"/>
    <p:sldLayoutId id="2147483660" r:id="rId9"/>
    <p:sldLayoutId id="2147483673" r:id="rId10"/>
    <p:sldLayoutId id="2147483661" r:id="rId11"/>
    <p:sldLayoutId id="2147483680" r:id="rId12"/>
    <p:sldLayoutId id="2147483662" r:id="rId13"/>
    <p:sldLayoutId id="2147483674" r:id="rId14"/>
    <p:sldLayoutId id="2147483663" r:id="rId15"/>
    <p:sldLayoutId id="2147483679" r:id="rId16"/>
    <p:sldLayoutId id="2147483664" r:id="rId17"/>
    <p:sldLayoutId id="2147483675" r:id="rId18"/>
    <p:sldLayoutId id="2147483665" r:id="rId19"/>
    <p:sldLayoutId id="2147483678" r:id="rId20"/>
    <p:sldLayoutId id="2147483677" r:id="rId21"/>
    <p:sldLayoutId id="2147483668" r:id="rId22"/>
    <p:sldLayoutId id="2147483669" r:id="rId23"/>
    <p:sldLayoutId id="2147483676" r:id="rId24"/>
    <p:sldLayoutId id="2147483692" r:id="rId25"/>
    <p:sldLayoutId id="2147483728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spcAft>
          <a:spcPts val="0"/>
        </a:spcAft>
        <a:buNone/>
        <a:defRPr sz="3200" kern="1200" cap="all" spc="0">
          <a:solidFill>
            <a:srgbClr val="8D006D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Avenir Heavy"/>
          <a:ea typeface="+mn-ea"/>
          <a:cs typeface="Avenir Heav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Avenir Roman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tx2"/>
          </a:solidFill>
          <a:latin typeface="Avenir Roman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Avenir Roman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Avenir Roman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357" y="293321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Headline (One Line)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6359" y="862704"/>
            <a:ext cx="8809821" cy="2117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9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spcAft>
          <a:spcPts val="0"/>
        </a:spcAft>
        <a:buNone/>
        <a:defRPr sz="3200" kern="1200" cap="all" spc="0">
          <a:solidFill>
            <a:srgbClr val="8D006D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Avenir Heavy"/>
          <a:ea typeface="+mn-ea"/>
          <a:cs typeface="Avenir Heav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Avenir Roman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tx2"/>
          </a:solidFill>
          <a:latin typeface="Avenir Roman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Avenir Roman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Avenir Roman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49018" y="363761"/>
            <a:ext cx="8433031" cy="1470025"/>
          </a:xfrm>
        </p:spPr>
        <p:txBody>
          <a:bodyPr/>
          <a:lstStyle/>
          <a:p>
            <a:r>
              <a:rPr lang="en-US" dirty="0" smtClean="0"/>
              <a:t>Rising leaders conference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subTitle" idx="1"/>
          </p:nvPr>
        </p:nvSpPr>
        <p:spPr>
          <a:xfrm>
            <a:off x="349019" y="910184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National Press Club</a:t>
            </a:r>
          </a:p>
          <a:p>
            <a:r>
              <a:rPr lang="en-US" sz="2400" dirty="0" smtClean="0"/>
              <a:t>Washington, D.C.</a:t>
            </a:r>
          </a:p>
          <a:p>
            <a:r>
              <a:rPr lang="en-US" sz="2400" dirty="0" smtClean="0"/>
              <a:t>May 16,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189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230" y="1916108"/>
            <a:ext cx="870463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50000"/>
              </a:lnSpc>
              <a:buSzPct val="100000"/>
              <a:buFont typeface="Courier New"/>
              <a:buChar char="o"/>
            </a:pPr>
            <a:r>
              <a:rPr lang="en-US" sz="2800" dirty="0" smtClean="0">
                <a:solidFill>
                  <a:srgbClr val="595959"/>
                </a:solidFill>
                <a:latin typeface="Avenir Book"/>
                <a:cs typeface="Avenir Book"/>
              </a:rPr>
              <a:t>Border-adjustable Cash-flow Tax (BACFT) </a:t>
            </a:r>
          </a:p>
          <a:p>
            <a:pPr marL="914400" lvl="1" indent="-457200" fontAlgn="base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Avenir Book"/>
                <a:cs typeface="Avenir Book"/>
              </a:rPr>
              <a:t>Reduce tax rate from 35% to 20%</a:t>
            </a:r>
          </a:p>
          <a:p>
            <a:pPr marL="914400" lvl="1" indent="-457200" fontAlgn="base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Avenir Book"/>
                <a:cs typeface="Avenir Book"/>
              </a:rPr>
              <a:t>Applies to domestic consumption only</a:t>
            </a:r>
          </a:p>
          <a:p>
            <a:pPr marL="914400" lvl="1" indent="-457200" fontAlgn="base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Avenir Book"/>
                <a:cs typeface="Avenir Book"/>
              </a:rPr>
              <a:t>Sales of imports consumed domestically are taxed</a:t>
            </a:r>
          </a:p>
          <a:p>
            <a:pPr marL="914400" lvl="1" indent="-457200" fontAlgn="base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Avenir Book"/>
                <a:cs typeface="Avenir Book"/>
              </a:rPr>
              <a:t>Sales on exports consumed overseas are not taxed</a:t>
            </a:r>
          </a:p>
          <a:p>
            <a:pPr marL="914400" lvl="1" indent="-457200" fontAlgn="base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Avenir Book"/>
                <a:cs typeface="Avenir Book"/>
              </a:rPr>
              <a:t>Business investments are deductible</a:t>
            </a:r>
          </a:p>
        </p:txBody>
      </p:sp>
      <p:sp>
        <p:nvSpPr>
          <p:cNvPr id="9" name="Subtitle 17"/>
          <p:cNvSpPr txBox="1">
            <a:spLocks/>
          </p:cNvSpPr>
          <p:nvPr/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Avenir Heavy"/>
                <a:ea typeface="+mn-ea"/>
                <a:cs typeface="Avenir Heav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venir Book"/>
                <a:cs typeface="Avenir Book"/>
              </a:rPr>
              <a:t>Government Relations &amp; Advocacy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6230" y="903416"/>
            <a:ext cx="8229600" cy="538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6600"/>
                </a:solidFill>
              </a:rPr>
              <a:t>CORPORATE TAX REFORM</a:t>
            </a:r>
          </a:p>
        </p:txBody>
      </p:sp>
    </p:spTree>
    <p:extLst>
      <p:ext uri="{BB962C8B-B14F-4D97-AF65-F5344CB8AC3E}">
        <p14:creationId xmlns:p14="http://schemas.microsoft.com/office/powerpoint/2010/main" val="149590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230" y="1916108"/>
            <a:ext cx="870463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50000"/>
              </a:lnSpc>
              <a:buSzPct val="100000"/>
              <a:buFont typeface="Courier New"/>
              <a:buChar char="o"/>
            </a:pPr>
            <a:r>
              <a:rPr lang="en-US" sz="2800" dirty="0" smtClean="0">
                <a:solidFill>
                  <a:srgbClr val="595959"/>
                </a:solidFill>
                <a:latin typeface="Avenir Book"/>
                <a:cs typeface="Avenir Book"/>
              </a:rPr>
              <a:t>The Camp/Baucus Plan</a:t>
            </a:r>
          </a:p>
          <a:p>
            <a:pPr marL="914400" lvl="1" indent="-457200" fontAlgn="base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Avenir Book"/>
                <a:cs typeface="Avenir Book"/>
              </a:rPr>
              <a:t>Advertising: 50% Deductible; 50% Amortized</a:t>
            </a:r>
          </a:p>
          <a:p>
            <a:pPr marL="914400" lvl="1" indent="-457200" fontAlgn="base">
              <a:lnSpc>
                <a:spcPct val="150000"/>
              </a:lnSpc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  <a:latin typeface="Avenir Book"/>
                <a:cs typeface="Avenir Book"/>
              </a:rPr>
              <a:t>The Impact: $169 Billion over ten years</a:t>
            </a:r>
          </a:p>
        </p:txBody>
      </p:sp>
      <p:sp>
        <p:nvSpPr>
          <p:cNvPr id="9" name="Subtitle 17"/>
          <p:cNvSpPr txBox="1">
            <a:spLocks/>
          </p:cNvSpPr>
          <p:nvPr/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Avenir Heavy"/>
                <a:ea typeface="+mn-ea"/>
                <a:cs typeface="Avenir Heav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venir Book"/>
                <a:cs typeface="Avenir Book"/>
              </a:rPr>
              <a:t>Government Relations &amp; Advocacy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6230" y="903416"/>
            <a:ext cx="8229600" cy="538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6600"/>
                </a:solidFill>
              </a:rPr>
              <a:t>The Alternative Approach…</a:t>
            </a:r>
          </a:p>
        </p:txBody>
      </p:sp>
    </p:spTree>
    <p:extLst>
      <p:ext uri="{BB962C8B-B14F-4D97-AF65-F5344CB8AC3E}">
        <p14:creationId xmlns:p14="http://schemas.microsoft.com/office/powerpoint/2010/main" val="35063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7"/>
          <p:cNvSpPr txBox="1">
            <a:spLocks/>
          </p:cNvSpPr>
          <p:nvPr/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Avenir Heavy"/>
                <a:ea typeface="+mn-ea"/>
                <a:cs typeface="Avenir Heav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venir Book"/>
                <a:cs typeface="Avenir Book"/>
              </a:rPr>
              <a:t>Government Relations &amp; Advocacy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6230" y="903416"/>
            <a:ext cx="8229600" cy="538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6600"/>
                </a:solidFill>
              </a:rPr>
              <a:t>Corporate Tax Reform…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39" y="1840048"/>
            <a:ext cx="3457923" cy="225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039" y="4359367"/>
            <a:ext cx="345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95959"/>
                </a:solidFill>
                <a:latin typeface="Avenir Book"/>
                <a:cs typeface="Avenir Book"/>
              </a:rPr>
              <a:t>Sen. Chuck Schumer(D-NY)</a:t>
            </a:r>
          </a:p>
          <a:p>
            <a:pPr algn="ctr"/>
            <a:r>
              <a:rPr lang="en-US" sz="2000" dirty="0" smtClean="0">
                <a:solidFill>
                  <a:srgbClr val="595959"/>
                </a:solidFill>
                <a:latin typeface="Avenir Book"/>
                <a:cs typeface="Avenir Book"/>
              </a:rPr>
              <a:t>Senate Minority Leader</a:t>
            </a:r>
            <a:endParaRPr lang="en-US" sz="2000" dirty="0">
              <a:solidFill>
                <a:srgbClr val="595959"/>
              </a:solidFill>
              <a:latin typeface="Avenir Book"/>
              <a:cs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5650" y="5284232"/>
            <a:ext cx="509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</a:rPr>
              <a:t>“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Ov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</a:rPr>
              <a:t>er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</a:rPr>
              <a:t>My Dead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Body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</a:rPr>
              <a:t>…”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825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a14="http://schemas.microsoft.com/office/drawing/2010/main"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-150" dirty="0" smtClean="0">
                <a:solidFill>
                  <a:srgbClr val="FF6600"/>
                </a:solidFill>
              </a:rPr>
              <a:t>REGULATORY RELIEF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Government Relations &amp; Advocacy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6425"/>
          <a:stretch/>
        </p:blipFill>
        <p:spPr>
          <a:xfrm>
            <a:off x="1682849" y="1998133"/>
            <a:ext cx="1614823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70" y="4545526"/>
            <a:ext cx="1550995" cy="1550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6" y="4422196"/>
            <a:ext cx="1797051" cy="1674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1" y="1998133"/>
            <a:ext cx="169545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0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33" y="1204829"/>
            <a:ext cx="4955415" cy="47385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9019" y="452460"/>
            <a:ext cx="6400800" cy="382916"/>
          </a:xfrm>
        </p:spPr>
        <p:txBody>
          <a:bodyPr/>
          <a:lstStyle/>
          <a:p>
            <a:r>
              <a:rPr lang="en-US" dirty="0"/>
              <a:t>Government Relations &amp; Advocacy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87" y="1847639"/>
            <a:ext cx="5027737" cy="408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325" y="1832871"/>
            <a:ext cx="2539794" cy="4943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1999" y="5161715"/>
            <a:ext cx="7758119" cy="129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i="0" dirty="0" smtClean="0">
                <a:solidFill>
                  <a:srgbClr val="666666"/>
                </a:solidFill>
                <a:effectLst/>
                <a:latin typeface="Whitney SSm"/>
              </a:rPr>
              <a:t>By</a:t>
            </a:r>
            <a:r>
              <a:rPr lang="en-US" sz="1400" b="1" i="0" dirty="0" smtClean="0">
                <a:solidFill>
                  <a:srgbClr val="333333"/>
                </a:solidFill>
                <a:effectLst/>
                <a:latin typeface="Whitney SSm"/>
              </a:rPr>
              <a:t> </a:t>
            </a:r>
            <a:r>
              <a:rPr lang="en-US" sz="1400" b="1" i="0" cap="all" dirty="0" smtClean="0">
                <a:effectLst/>
                <a:latin typeface="Whitney SSm"/>
              </a:rPr>
              <a:t>ALEXANDRA BRUELL – </a:t>
            </a:r>
            <a:r>
              <a:rPr lang="en-US" sz="1400" b="1" dirty="0" smtClean="0">
                <a:solidFill>
                  <a:srgbClr val="333333"/>
                </a:solidFill>
              </a:rPr>
              <a:t>March 24, 2017 8:04 am ET</a:t>
            </a:r>
          </a:p>
          <a:p>
            <a:pPr fontAlgn="base"/>
            <a:endParaRPr lang="en-US" sz="1400" b="1" i="0" dirty="0" smtClean="0">
              <a:solidFill>
                <a:srgbClr val="333333"/>
              </a:solidFill>
              <a:effectLst/>
              <a:latin typeface="Chronicle SSm"/>
            </a:endParaRPr>
          </a:p>
          <a:p>
            <a:pPr fontAlgn="base">
              <a:lnSpc>
                <a:spcPct val="120000"/>
              </a:lnSpc>
            </a:pPr>
            <a:r>
              <a:rPr lang="en-US" sz="1400" b="1" i="0" dirty="0" smtClean="0">
                <a:solidFill>
                  <a:srgbClr val="333333"/>
                </a:solidFill>
                <a:effectLst/>
                <a:latin typeface="Chronicle SSm"/>
              </a:rPr>
              <a:t>WASHINGTON — </a:t>
            </a:r>
            <a:r>
              <a:rPr lang="en-US" sz="1400" i="0" dirty="0" smtClean="0">
                <a:solidFill>
                  <a:srgbClr val="333333"/>
                </a:solidFill>
                <a:effectLst/>
                <a:latin typeface="Chronicle SSm"/>
              </a:rPr>
              <a:t>The Senate voted Thursday to allow wireless and Internet service providers such as Verizon, Comcast and AT&amp;T to share customers’ online data with advertisers without consent, a step toward reversing regulations the Federal Communications Commission enacted</a:t>
            </a:r>
            <a:endParaRPr lang="en-US" sz="1400" i="0" dirty="0">
              <a:solidFill>
                <a:srgbClr val="333333"/>
              </a:solidFill>
              <a:effectLst/>
              <a:latin typeface="Chronicle SS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92" y="2522216"/>
            <a:ext cx="4432096" cy="24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9019" y="452460"/>
            <a:ext cx="6400800" cy="382916"/>
          </a:xfrm>
        </p:spPr>
        <p:txBody>
          <a:bodyPr/>
          <a:lstStyle/>
          <a:p>
            <a:r>
              <a:rPr lang="en-US" dirty="0"/>
              <a:t>Government Relations &amp; Advocacy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77" y="902636"/>
            <a:ext cx="4504647" cy="8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728788"/>
            <a:ext cx="7762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58" y="2862264"/>
            <a:ext cx="3719433" cy="247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5768976"/>
            <a:ext cx="6029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5540376"/>
            <a:ext cx="2600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0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33" y="1204829"/>
            <a:ext cx="4955415" cy="47385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9019" y="452460"/>
            <a:ext cx="6400800" cy="382916"/>
          </a:xfrm>
        </p:spPr>
        <p:txBody>
          <a:bodyPr/>
          <a:lstStyle/>
          <a:p>
            <a:r>
              <a:rPr lang="en-US" dirty="0"/>
              <a:t>Government Relations &amp; Advocacy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307"/>
            <a:ext cx="8686800" cy="72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52" y="4986368"/>
            <a:ext cx="6810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78" y="2769320"/>
            <a:ext cx="3326644" cy="221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33" y="1204829"/>
            <a:ext cx="4955415" cy="47385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9019" y="452460"/>
            <a:ext cx="6400800" cy="382916"/>
          </a:xfrm>
        </p:spPr>
        <p:txBody>
          <a:bodyPr/>
          <a:lstStyle/>
          <a:p>
            <a:r>
              <a:rPr lang="en-US" dirty="0"/>
              <a:t>Government Relations &amp; Advocacy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0" y="1812393"/>
            <a:ext cx="7581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65" y="5270501"/>
            <a:ext cx="66865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26" y="2545818"/>
            <a:ext cx="3786348" cy="25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7"/>
          <p:cNvSpPr txBox="1">
            <a:spLocks/>
          </p:cNvSpPr>
          <p:nvPr/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Avenir Heavy"/>
                <a:ea typeface="+mn-ea"/>
                <a:cs typeface="Avenir Heav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venir Book"/>
                <a:cs typeface="Avenir Book"/>
              </a:rPr>
              <a:t>Government Relations &amp; Advocacy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6230" y="903416"/>
            <a:ext cx="8229600" cy="538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6600"/>
                </a:solidFill>
              </a:rPr>
              <a:t>COMMERCIAL </a:t>
            </a:r>
            <a:r>
              <a:rPr lang="en-US" b="1" dirty="0">
                <a:solidFill>
                  <a:srgbClr val="FF66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SPEECH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213061" y="5227764"/>
            <a:ext cx="271821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Justice Neil </a:t>
            </a:r>
            <a:r>
              <a:rPr lang="en-US" b="1" dirty="0" err="1" smtClean="0">
                <a:solidFill>
                  <a:prstClr val="black"/>
                </a:solidFill>
              </a:rPr>
              <a:t>Gorsuch</a:t>
            </a:r>
            <a:endParaRPr lang="en-US" sz="1600" b="1" dirty="0" smtClean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18" y="2169775"/>
            <a:ext cx="2175997" cy="29663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7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-150" dirty="0" smtClean="0">
                <a:solidFill>
                  <a:srgbClr val="FF6600"/>
                </a:solidFill>
              </a:rPr>
              <a:t>The secret to success in the age of Trump…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Government Relations &amp; Advocacy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Improvise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Improvise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Improvise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9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230" y="903416"/>
            <a:ext cx="8229600" cy="538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6600"/>
                </a:solidFill>
              </a:rPr>
              <a:t>The Election of 2016…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901742" y="5275864"/>
            <a:ext cx="2971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Donald J. Trump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</a:rPr>
              <a:t>President of the United States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43" y="2161682"/>
            <a:ext cx="2971799" cy="295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17"/>
          <p:cNvSpPr txBox="1">
            <a:spLocks/>
          </p:cNvSpPr>
          <p:nvPr/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Avenir Heavy"/>
                <a:ea typeface="+mn-ea"/>
                <a:cs typeface="Avenir Heav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venir Book"/>
                <a:cs typeface="Avenir Book"/>
              </a:rPr>
              <a:t>Government Relations &amp; Advocacy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8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230" y="903416"/>
            <a:ext cx="8505670" cy="538162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rgbClr val="FF6600"/>
                </a:solidFill>
              </a:rPr>
              <a:t>The most business friendly administration since…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086101" y="5275864"/>
            <a:ext cx="2971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</a:rPr>
              <a:t>Calvin Coolidge</a:t>
            </a:r>
          </a:p>
        </p:txBody>
      </p:sp>
      <p:sp>
        <p:nvSpPr>
          <p:cNvPr id="10" name="Subtitle 17"/>
          <p:cNvSpPr txBox="1">
            <a:spLocks/>
          </p:cNvSpPr>
          <p:nvPr/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Avenir Heavy"/>
                <a:ea typeface="+mn-ea"/>
                <a:cs typeface="Avenir Heav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venir Book"/>
                <a:cs typeface="Avenir Book"/>
              </a:rPr>
              <a:t>Government Relations &amp; Advocacy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94" y="1675181"/>
            <a:ext cx="2845613" cy="350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9725" y="5810250"/>
            <a:ext cx="5924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rial" panose="020B0604020202020204" pitchFamily="34" charset="0"/>
              </a:rPr>
              <a:t>“The Business of America is Business.”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8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7"/>
          <p:cNvSpPr txBox="1">
            <a:spLocks/>
          </p:cNvSpPr>
          <p:nvPr/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Avenir Heavy"/>
                <a:ea typeface="+mn-ea"/>
                <a:cs typeface="Avenir Heav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venir Book"/>
                <a:cs typeface="Avenir Book"/>
              </a:rPr>
              <a:t>Government Relations &amp; Advocacy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6230" y="903416"/>
            <a:ext cx="8229600" cy="538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6600"/>
                </a:solidFill>
              </a:rPr>
              <a:t>The Republican Congress…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2"/>
          <a:stretch/>
        </p:blipFill>
        <p:spPr bwMode="auto">
          <a:xfrm>
            <a:off x="812267" y="1851383"/>
            <a:ext cx="3616858" cy="223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8"/>
          <a:stretch/>
        </p:blipFill>
        <p:spPr bwMode="auto">
          <a:xfrm>
            <a:off x="4735885" y="1840049"/>
            <a:ext cx="3457923" cy="225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2267" y="4359367"/>
            <a:ext cx="3457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595959"/>
                </a:solidFill>
                <a:latin typeface="Avenir Book"/>
                <a:cs typeface="Avenir Book"/>
              </a:rPr>
              <a:t>Sen. Mitch McConnell (R-KY)</a:t>
            </a:r>
          </a:p>
          <a:p>
            <a:pPr algn="ctr"/>
            <a:r>
              <a:rPr lang="en-US" sz="2800" dirty="0" smtClean="0">
                <a:solidFill>
                  <a:srgbClr val="595959"/>
                </a:solidFill>
                <a:latin typeface="Avenir Book"/>
                <a:cs typeface="Avenir Book"/>
              </a:rPr>
              <a:t>Senate Majority Leader</a:t>
            </a:r>
            <a:endParaRPr lang="en-US" sz="2800" dirty="0">
              <a:solidFill>
                <a:srgbClr val="595959"/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5885" y="4359367"/>
            <a:ext cx="3457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595959"/>
                </a:solidFill>
                <a:latin typeface="Avenir Book"/>
                <a:cs typeface="Avenir Book"/>
              </a:rPr>
              <a:t>Rep. Paul Ryan </a:t>
            </a:r>
          </a:p>
          <a:p>
            <a:pPr algn="ctr"/>
            <a:r>
              <a:rPr lang="en-US" sz="2800" dirty="0" smtClean="0">
                <a:solidFill>
                  <a:srgbClr val="595959"/>
                </a:solidFill>
                <a:latin typeface="Avenir Book"/>
                <a:cs typeface="Avenir Book"/>
              </a:rPr>
              <a:t>(R-WI)</a:t>
            </a:r>
          </a:p>
          <a:p>
            <a:pPr algn="ctr"/>
            <a:r>
              <a:rPr lang="en-US" sz="2800" dirty="0" smtClean="0">
                <a:solidFill>
                  <a:srgbClr val="595959"/>
                </a:solidFill>
                <a:latin typeface="Avenir Book"/>
                <a:cs typeface="Avenir Book"/>
              </a:rPr>
              <a:t>Speaker of the House</a:t>
            </a:r>
            <a:endParaRPr lang="en-US" sz="2800" dirty="0">
              <a:solidFill>
                <a:srgbClr val="595959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71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a14="http://schemas.microsoft.com/office/drawing/2010/main"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650" y="2273351"/>
            <a:ext cx="70959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595959"/>
                </a:solidFill>
                <a:latin typeface="Avenir Book"/>
                <a:cs typeface="Avenir Book"/>
              </a:rPr>
              <a:t>Health Care Reform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595959"/>
                </a:solidFill>
                <a:latin typeface="Avenir Book"/>
                <a:cs typeface="Avenir Book"/>
              </a:rPr>
              <a:t>Tax Reform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595959"/>
                </a:solidFill>
                <a:latin typeface="Avenir Book"/>
                <a:cs typeface="Avenir Book"/>
              </a:rPr>
              <a:t>Infrastructure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595959"/>
                </a:solidFill>
                <a:latin typeface="Avenir Book"/>
                <a:cs typeface="Avenir Book"/>
              </a:rPr>
              <a:t>Regulatory Relief</a:t>
            </a:r>
            <a:endParaRPr lang="en-US" sz="2800" dirty="0">
              <a:solidFill>
                <a:srgbClr val="595959"/>
              </a:solidFill>
              <a:latin typeface="Avenir Book"/>
              <a:cs typeface="Avenir Book"/>
            </a:endParaRPr>
          </a:p>
        </p:txBody>
      </p:sp>
      <p:sp>
        <p:nvSpPr>
          <p:cNvPr id="9" name="Subtitle 17"/>
          <p:cNvSpPr txBox="1">
            <a:spLocks/>
          </p:cNvSpPr>
          <p:nvPr/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Avenir Heavy"/>
                <a:ea typeface="+mn-ea"/>
                <a:cs typeface="Avenir Heav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venir Book"/>
                <a:cs typeface="Avenir Book"/>
              </a:rPr>
              <a:t>Government Relations &amp; Advocacy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6230" y="903416"/>
            <a:ext cx="8229600" cy="538162"/>
          </a:xfrm>
        </p:spPr>
        <p:txBody>
          <a:bodyPr/>
          <a:lstStyle/>
          <a:p>
            <a:pPr algn="l"/>
            <a:r>
              <a:rPr lang="en-US" b="1" spc="-150" dirty="0" smtClean="0">
                <a:solidFill>
                  <a:srgbClr val="FF6600"/>
                </a:solidFill>
              </a:rPr>
              <a:t>Original Timetable…</a:t>
            </a:r>
          </a:p>
        </p:txBody>
      </p:sp>
    </p:spTree>
    <p:extLst>
      <p:ext uri="{BB962C8B-B14F-4D97-AF65-F5344CB8AC3E}">
        <p14:creationId xmlns:p14="http://schemas.microsoft.com/office/powerpoint/2010/main" val="1940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7"/>
          <p:cNvSpPr txBox="1">
            <a:spLocks/>
          </p:cNvSpPr>
          <p:nvPr/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Avenir Heavy"/>
                <a:ea typeface="+mn-ea"/>
                <a:cs typeface="Avenir Heav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venir Book"/>
                <a:cs typeface="Avenir Book"/>
              </a:rPr>
              <a:t>Government Relations &amp; Advocacy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6230" y="903416"/>
            <a:ext cx="8229600" cy="538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6600"/>
                </a:solidFill>
              </a:rPr>
              <a:t>Fatal Distractions…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039" y="4884122"/>
            <a:ext cx="345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95959"/>
                </a:solidFill>
                <a:latin typeface="Avenir Book"/>
                <a:cs typeface="Avenir Book"/>
              </a:rPr>
              <a:t>James B. </a:t>
            </a:r>
            <a:r>
              <a:rPr lang="en-US" sz="2000" dirty="0" err="1" smtClean="0">
                <a:solidFill>
                  <a:srgbClr val="595959"/>
                </a:solidFill>
                <a:latin typeface="Avenir Book"/>
                <a:cs typeface="Avenir Book"/>
              </a:rPr>
              <a:t>Comey</a:t>
            </a:r>
            <a:endParaRPr lang="en-US" sz="2000" dirty="0">
              <a:solidFill>
                <a:srgbClr val="595959"/>
              </a:solidFill>
              <a:latin typeface="Avenir Book"/>
              <a:cs typeface="Avenir Book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21" y="1675734"/>
            <a:ext cx="4501558" cy="30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a14="http://schemas.microsoft.com/office/drawing/2010/main"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1C443A-70E9-724F-9412-AC0832E803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9019" y="452460"/>
            <a:ext cx="6400800" cy="382916"/>
          </a:xfrm>
        </p:spPr>
        <p:txBody>
          <a:bodyPr/>
          <a:lstStyle/>
          <a:p>
            <a:r>
              <a:rPr lang="en-US" dirty="0"/>
              <a:t>Government Relations &amp; Advocacy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77" y="902636"/>
            <a:ext cx="4504647" cy="8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91" y="1720863"/>
            <a:ext cx="6710282" cy="12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91" y="5494771"/>
            <a:ext cx="6057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84" y="3056809"/>
            <a:ext cx="3530433" cy="23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57" y="445721"/>
            <a:ext cx="8229600" cy="5715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200" cap="none" dirty="0">
                <a:solidFill>
                  <a:schemeClr val="bg1">
                    <a:lumMod val="50000"/>
                  </a:schemeClr>
                </a:solidFill>
                <a:latin typeface="Avenir Book"/>
                <a:ea typeface="+mn-ea"/>
                <a:cs typeface="Avenir Book"/>
              </a:rPr>
              <a:t>Government Relations &amp; Advocacy</a:t>
            </a:r>
            <a:r>
              <a:rPr lang="en-US" sz="1200" cap="none" dirty="0">
                <a:solidFill>
                  <a:prstClr val="black"/>
                </a:solidFill>
                <a:latin typeface="Avenir Book"/>
                <a:ea typeface="+mn-ea"/>
                <a:cs typeface="Avenir Book"/>
              </a:rPr>
              <a:t/>
            </a:r>
            <a:br>
              <a:rPr lang="en-US" sz="1200" cap="none" dirty="0">
                <a:solidFill>
                  <a:prstClr val="black"/>
                </a:solidFill>
                <a:latin typeface="Avenir Book"/>
                <a:ea typeface="+mn-ea"/>
                <a:cs typeface="Avenir Book"/>
              </a:rPr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230" y="903416"/>
            <a:ext cx="8229600" cy="53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sz="3200" kern="1200" cap="all" spc="0">
                <a:solidFill>
                  <a:srgbClr val="8D006D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b="1" dirty="0" smtClean="0">
                <a:solidFill>
                  <a:srgbClr val="FF6600"/>
                </a:solidFill>
              </a:rPr>
              <a:t>Health Care Reform…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6" y="1779553"/>
            <a:ext cx="2438400" cy="462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4" y="1973170"/>
            <a:ext cx="2565531" cy="34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41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7"/>
          <p:cNvSpPr txBox="1">
            <a:spLocks/>
          </p:cNvSpPr>
          <p:nvPr/>
        </p:nvSpPr>
        <p:spPr>
          <a:xfrm>
            <a:off x="349019" y="452460"/>
            <a:ext cx="6400800" cy="3829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2"/>
                </a:solidFill>
                <a:latin typeface="Avenir Heavy"/>
                <a:ea typeface="+mn-ea"/>
                <a:cs typeface="Avenir Heav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Avenir Roman"/>
                <a:ea typeface="+mn-ea"/>
                <a:cs typeface="Avenir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venir Book"/>
                <a:cs typeface="Avenir Book"/>
              </a:rPr>
              <a:t>Government Relations &amp; Advocacy</a:t>
            </a: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6230" y="903416"/>
            <a:ext cx="8229600" cy="5381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6600"/>
                </a:solidFill>
              </a:rPr>
              <a:t>ASSOCIATION HEALTH PLANS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38" y="1862668"/>
            <a:ext cx="3373923" cy="4385732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4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a14="http://schemas.microsoft.com/office/drawing/2010/main"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4As Secondary Title Slide">
  <a:themeElements>
    <a:clrScheme name="4A's">
      <a:dk1>
        <a:sysClr val="windowText" lastClr="000000"/>
      </a:dk1>
      <a:lt1>
        <a:srgbClr val="FFFFFF"/>
      </a:lt1>
      <a:dk2>
        <a:srgbClr val="808080"/>
      </a:dk2>
      <a:lt2>
        <a:srgbClr val="EEECE1"/>
      </a:lt2>
      <a:accent1>
        <a:srgbClr val="8D006D"/>
      </a:accent1>
      <a:accent2>
        <a:srgbClr val="00A073"/>
      </a:accent2>
      <a:accent3>
        <a:srgbClr val="EB6F24"/>
      </a:accent3>
      <a:accent4>
        <a:srgbClr val="DE0079"/>
      </a:accent4>
      <a:accent5>
        <a:srgbClr val="95C855"/>
      </a:accent5>
      <a:accent6>
        <a:srgbClr val="008DDA"/>
      </a:accent6>
      <a:hlink>
        <a:srgbClr val="0050A1"/>
      </a:hlink>
      <a:folHlink>
        <a:srgbClr val="563A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As Content Page">
  <a:themeElements>
    <a:clrScheme name="4A's">
      <a:dk1>
        <a:sysClr val="windowText" lastClr="000000"/>
      </a:dk1>
      <a:lt1>
        <a:srgbClr val="FFFFFF"/>
      </a:lt1>
      <a:dk2>
        <a:srgbClr val="808080"/>
      </a:dk2>
      <a:lt2>
        <a:srgbClr val="EEECE1"/>
      </a:lt2>
      <a:accent1>
        <a:srgbClr val="8D006D"/>
      </a:accent1>
      <a:accent2>
        <a:srgbClr val="00A073"/>
      </a:accent2>
      <a:accent3>
        <a:srgbClr val="EB6F24"/>
      </a:accent3>
      <a:accent4>
        <a:srgbClr val="DE0079"/>
      </a:accent4>
      <a:accent5>
        <a:srgbClr val="95C855"/>
      </a:accent5>
      <a:accent6>
        <a:srgbClr val="008DDA"/>
      </a:accent6>
      <a:hlink>
        <a:srgbClr val="0050A1"/>
      </a:hlink>
      <a:folHlink>
        <a:srgbClr val="563A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4As Content Page">
  <a:themeElements>
    <a:clrScheme name="4A's">
      <a:dk1>
        <a:sysClr val="windowText" lastClr="000000"/>
      </a:dk1>
      <a:lt1>
        <a:srgbClr val="FFFFFF"/>
      </a:lt1>
      <a:dk2>
        <a:srgbClr val="808080"/>
      </a:dk2>
      <a:lt2>
        <a:srgbClr val="EEECE1"/>
      </a:lt2>
      <a:accent1>
        <a:srgbClr val="8D006D"/>
      </a:accent1>
      <a:accent2>
        <a:srgbClr val="00A073"/>
      </a:accent2>
      <a:accent3>
        <a:srgbClr val="EB6F24"/>
      </a:accent3>
      <a:accent4>
        <a:srgbClr val="DE0079"/>
      </a:accent4>
      <a:accent5>
        <a:srgbClr val="95C855"/>
      </a:accent5>
      <a:accent6>
        <a:srgbClr val="008DDA"/>
      </a:accent6>
      <a:hlink>
        <a:srgbClr val="0050A1"/>
      </a:hlink>
      <a:folHlink>
        <a:srgbClr val="563A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Letter Paper (8.5x11 in)</PresentationFormat>
  <Paragraphs>84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4As Secondary Title Slide</vt:lpstr>
      <vt:lpstr>4As Content Page</vt:lpstr>
      <vt:lpstr>1_4As Content Page</vt:lpstr>
      <vt:lpstr>Rising leaders conference</vt:lpstr>
      <vt:lpstr>The Election of 2016…</vt:lpstr>
      <vt:lpstr>The most business friendly administration since…</vt:lpstr>
      <vt:lpstr>The Republican Congress…</vt:lpstr>
      <vt:lpstr>Original Timetable…</vt:lpstr>
      <vt:lpstr>Fatal Distractions…</vt:lpstr>
      <vt:lpstr>PowerPoint Presentation</vt:lpstr>
      <vt:lpstr>Government Relations &amp; Advocacy </vt:lpstr>
      <vt:lpstr>ASSOCIATION HEALTH PLANS</vt:lpstr>
      <vt:lpstr>CORPORATE TAX REFORM</vt:lpstr>
      <vt:lpstr>The Alternative Approach…</vt:lpstr>
      <vt:lpstr>Corporate Tax Reform…</vt:lpstr>
      <vt:lpstr>REGULATORY RELIEF</vt:lpstr>
      <vt:lpstr>PowerPoint Presentation</vt:lpstr>
      <vt:lpstr>PowerPoint Presentation</vt:lpstr>
      <vt:lpstr>PowerPoint Presentation</vt:lpstr>
      <vt:lpstr>PowerPoint Presentation</vt:lpstr>
      <vt:lpstr>COMMERCIAL  SPEECH</vt:lpstr>
      <vt:lpstr>The secret to success in the age of Trump…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Rising leaders conference</dc:title>
  <dc:creator>Gretchen Parisi</dc:creator>
  <cp:lastModifiedBy>Ray</cp:lastModifiedBy>
  <cp:revision>2</cp:revision>
  <dcterms:created xsi:type="dcterms:W3CDTF">1900-01-01T05:00:00Z</dcterms:created>
  <dcterms:modified xsi:type="dcterms:W3CDTF">2017-05-23T12:33:47Z</dcterms:modified>
</cp:coreProperties>
</file>