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0" r:id="rId2"/>
  </p:sldMasterIdLst>
  <p:notesMasterIdLst>
    <p:notesMasterId r:id="rId22"/>
  </p:notesMasterIdLst>
  <p:sldIdLst>
    <p:sldId id="383" r:id="rId3"/>
    <p:sldId id="464" r:id="rId4"/>
    <p:sldId id="466" r:id="rId5"/>
    <p:sldId id="475" r:id="rId6"/>
    <p:sldId id="476" r:id="rId7"/>
    <p:sldId id="467" r:id="rId8"/>
    <p:sldId id="460" r:id="rId9"/>
    <p:sldId id="455" r:id="rId10"/>
    <p:sldId id="470" r:id="rId11"/>
    <p:sldId id="474" r:id="rId12"/>
    <p:sldId id="461" r:id="rId13"/>
    <p:sldId id="468" r:id="rId14"/>
    <p:sldId id="463" r:id="rId15"/>
    <p:sldId id="440" r:id="rId16"/>
    <p:sldId id="459" r:id="rId17"/>
    <p:sldId id="462" r:id="rId18"/>
    <p:sldId id="471" r:id="rId19"/>
    <p:sldId id="472" r:id="rId20"/>
    <p:sldId id="47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20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pos="219">
          <p15:clr>
            <a:srgbClr val="A4A3A4"/>
          </p15:clr>
        </p15:guide>
        <p15:guide id="5" pos="5184">
          <p15:clr>
            <a:srgbClr val="A4A3A4"/>
          </p15:clr>
        </p15:guide>
        <p15:guide id="6" pos="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C39"/>
    <a:srgbClr val="169A3F"/>
    <a:srgbClr val="1E9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29"/>
      </p:cViewPr>
      <p:guideLst>
        <p:guide orient="horz" pos="720"/>
        <p:guide orient="horz" pos="480"/>
        <p:guide orient="horz" pos="2592"/>
        <p:guide pos="219"/>
        <p:guide pos="5184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828BE03E-A0F0-424F-B81B-9CDE2588EA3F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1F3C61B-D36C-41AC-899E-9DEF7AA65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188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961D30E-70AB-4A80-A613-72669761AA89}" type="slidenum">
              <a:rPr lang="ru-RU" altLang="en-US">
                <a:ea typeface="ヒラギノ角ゴ Pro W3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en-US">
              <a:ea typeface="ヒラギノ角ゴ Pro W3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 txBox="1">
            <a:spLocks noGrp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0086F63-699B-4997-B5C6-8756B88A604F}" type="slidenum">
              <a:rPr lang="en-US" altLang="en-US">
                <a:ea typeface="ヒラギノ角ゴ Pro W3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ea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D038C1C-ACFB-4E7C-B8AE-18FCCC19E0E4}" type="slidenum">
              <a:rPr lang="ru-RU" altLang="en-US">
                <a:ea typeface="ヒラギノ角ゴ Pro W3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ru-RU" altLang="en-US">
              <a:ea typeface="ヒラギノ角ゴ Pro W3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DF88ECC-5A59-4775-8810-4EEFB76CA90C}" type="slidenum">
              <a:rPr lang="ru-RU" altLang="en-US">
                <a:ea typeface="ヒラギノ角ゴ Pro W3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ru-RU" altLang="en-US">
              <a:ea typeface="ヒラギノ角ゴ Pro W3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66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4A7D8CF-CCB2-433A-BADE-ECE25DBC2A0A}" type="slidenum">
              <a:rPr lang="en-US" altLang="en-US">
                <a:ea typeface="ヒラギノ角ゴ Pro W3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altLang="en-US">
              <a:ea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kground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DOCUME~1\ruiziv\LOCALS~1\Temp\VMwareDnD\ed244992\chc slide_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C:\DOCUME~1\ruiziv\LOCALS~1\Temp\VMwareDnD\ed2449b3\Final CHC_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1828800"/>
            <a:ext cx="6019800" cy="137160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en-US" noProof="0"/>
              <a:t>Title goes here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505200"/>
            <a:ext cx="60198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445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F2A2-029F-41F9-85FD-75DDD756638B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057C2A6-FF5F-4F1A-A1A6-FD4701E48D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C0B3-37D5-4C52-A237-3A61E0CF70BF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CBEC377-E67E-466C-BBED-9995BBEB5A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12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ED88-B4AE-413A-B87B-C2001DF9091D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EEAF1-3825-4B40-9169-CA7447DBEB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9CE89-0EA8-4803-A676-819D75BC7902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9188A-FA59-4184-98EA-778AF1CFFD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915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89ED0-DCBC-4F04-81A0-F3B7BCDCC3EF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AAEB4-547B-4380-8730-EC7B8A06A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2331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143000"/>
            <a:ext cx="3754437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4975" y="1143000"/>
            <a:ext cx="375602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E8F3-8912-487C-BFE0-65FD9E33A34A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940F9-5918-4FA0-A0DF-3EFFD1A405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546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ECA7E-9956-4E5F-9E27-B09CF054959B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30FB3-A743-4DF0-9770-9947EF69D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765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4771-AC11-4E10-B07E-81F0D5013CD3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FE4A7-55A4-46CE-B944-F6F05D47C3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1441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0C7E3-9B1A-435D-9DDD-1530B34FE954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E7116-28CF-4309-8E53-B7CEDC5C8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709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06609-3964-4CB0-9D2F-2B6FE510B727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B3E3B-A668-427E-961A-0A59B913AE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157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99678-11F5-4F33-8167-EBB2EFFC9FDB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62D4A7B-CE71-43B8-B9EB-88644CF41D3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80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A06CD-5F3C-4CB3-B7DF-0324118F1FD4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B442-3C9C-44BC-92B2-576D6B4D5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300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8754-E163-43ED-9CB6-C10B3CC793DD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08C63-5C44-4D5B-A850-4AED1071B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01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6475" y="0"/>
            <a:ext cx="1914525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0"/>
            <a:ext cx="5595937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F0872-498D-4310-8CA2-FC7E1C30CAA0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FAE02-7DAA-4B31-8EE1-25CFB841A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85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2379D-F786-4668-8A80-08356D494F69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744F2C1-FBBB-4C99-B8F6-7D06BEEE5C9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60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695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828800"/>
            <a:ext cx="36957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5E97-85EA-41AA-BB58-8944EC26F903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11207D-9A73-44E9-945D-5BC679626F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6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589E7-FD3B-4D67-983C-E6E937AC3F85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3C9A00F-ED8A-41DE-989E-6CD97435FB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48543-8E69-49B1-AF3C-5E5BA3374E92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BC37603-28E4-48D1-9AEB-8E988108FA9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0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54E61-4C95-4DAE-94BC-E7A7F70EE391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F728EC6-8A75-47A3-9DB8-F76E9CED91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BDF36-DAB9-4E46-82E3-D2FF6510614E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4C49EF9-CBCA-468D-90D9-D67409BAE73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6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FAF9F-5CDD-4D24-A455-8BBDD87C2E6F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A5C1FEF4-EB26-40A0-A6FF-05EEAFD20F8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6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kgroundmai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543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75400"/>
            <a:ext cx="16002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Times New Roman" pitchFamily="18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6BC4B5E8-457C-47E7-BD8C-9D7377A0E49B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375400"/>
            <a:ext cx="2286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Page </a:t>
            </a:r>
            <a:fld id="{7D02E389-FC63-4E11-B019-AC09F06AFD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369050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2" name="Picture 2" descr="C:\DOCUME~1\ruiziv\LOCALS~1\Temp\VMwareDnD\ed244992\chc slide_1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" descr="C:\DOCUME~1\ruiziv\LOCALS~1\Temp\VMwareDnD\ed2449b3\Final CHC_logo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44" r:id="rId1"/>
    <p:sldLayoutId id="2147486023" r:id="rId2"/>
    <p:sldLayoutId id="2147486024" r:id="rId3"/>
    <p:sldLayoutId id="2147486025" r:id="rId4"/>
    <p:sldLayoutId id="2147486026" r:id="rId5"/>
    <p:sldLayoutId id="2147486027" r:id="rId6"/>
    <p:sldLayoutId id="2147486028" r:id="rId7"/>
    <p:sldLayoutId id="2147486029" r:id="rId8"/>
    <p:sldLayoutId id="2147486030" r:id="rId9"/>
    <p:sldLayoutId id="2147486031" r:id="rId10"/>
    <p:sldLayoutId id="21474860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7E4E14"/>
          </a:solidFill>
          <a:latin typeface="Times New Roman" pitchFamily="18" charset="0"/>
          <a:ea typeface="ヒラギノ角ゴ Pro W3" pitchFamily="1" charset="-128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1333500" indent="-533400" algn="l" rtl="0" eaLnBrk="0" fontAlgn="base" hangingPunct="0">
        <a:spcBef>
          <a:spcPct val="20000"/>
        </a:spcBef>
        <a:spcAft>
          <a:spcPct val="0"/>
        </a:spcAft>
        <a:buClr>
          <a:srgbClr val="804E14"/>
        </a:buClr>
        <a:buChar char="•"/>
        <a:defRPr sz="2000">
          <a:solidFill>
            <a:srgbClr val="804E14"/>
          </a:solidFill>
          <a:latin typeface="+mn-lt"/>
          <a:ea typeface="+mn-ea"/>
          <a:cs typeface="ヒラギノ角ゴ Pro W3" charset="0"/>
        </a:defRPr>
      </a:lvl2pPr>
      <a:lvl3pPr marL="1905000" indent="-457200" algn="l" rtl="0" eaLnBrk="0" fontAlgn="base" hangingPunct="0">
        <a:spcBef>
          <a:spcPct val="20000"/>
        </a:spcBef>
        <a:spcAft>
          <a:spcPct val="0"/>
        </a:spcAft>
        <a:buClr>
          <a:srgbClr val="295958"/>
        </a:buClr>
        <a:buFont typeface="Wingdings" panose="05000000000000000000" pitchFamily="2" charset="2"/>
        <a:buChar char="§"/>
        <a:defRPr sz="2000">
          <a:solidFill>
            <a:srgbClr val="295958"/>
          </a:solidFill>
          <a:latin typeface="+mn-lt"/>
          <a:ea typeface="+mn-ea"/>
          <a:cs typeface="ヒラギノ角ゴ Pro W3" charset="0"/>
        </a:defRPr>
      </a:lvl3pPr>
      <a:lvl4pPr marL="2400300" indent="-381000" algn="l" rtl="0" eaLnBrk="0" fontAlgn="base" hangingPunct="0">
        <a:spcBef>
          <a:spcPct val="20000"/>
        </a:spcBef>
        <a:spcAft>
          <a:spcPct val="0"/>
        </a:spcAft>
        <a:buClr>
          <a:srgbClr val="295958"/>
        </a:buClr>
        <a:buFont typeface="Wingdings 2" panose="05020102010507070707" pitchFamily="18" charset="2"/>
        <a:buChar char="È"/>
        <a:defRPr sz="2000">
          <a:solidFill>
            <a:srgbClr val="295958"/>
          </a:solidFill>
          <a:latin typeface="+mn-lt"/>
          <a:ea typeface="+mn-ea"/>
          <a:cs typeface="ヒラギノ角ゴ Pro W3" charset="0"/>
        </a:defRPr>
      </a:lvl4pPr>
      <a:lvl5pPr marL="2895600" indent="-381000" algn="l" rtl="0" eaLnBrk="0" fontAlgn="base" hangingPunct="0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  <a:cs typeface="ヒラギノ角ゴ Pro W3" charset="0"/>
        </a:defRPr>
      </a:lvl5pPr>
      <a:lvl6pPr marL="33528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6pPr>
      <a:lvl7pPr marL="38100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7pPr>
      <a:lvl8pPr marL="42672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8pPr>
      <a:lvl9pPr marL="4724400" indent="-381000" algn="l" rtl="0" fontAlgn="base">
        <a:spcBef>
          <a:spcPct val="20000"/>
        </a:spcBef>
        <a:spcAft>
          <a:spcPct val="0"/>
        </a:spcAft>
        <a:buClr>
          <a:srgbClr val="295958"/>
        </a:buClr>
        <a:buChar char="•"/>
        <a:defRPr sz="2000">
          <a:solidFill>
            <a:srgbClr val="29595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~1\ruiziv\LOCALS~1\Temp\VMwareDnD\ed244992\chc slide_1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DOCUME~1\ruiziv\LOCALS~1\Temp\VMwareDnD\ed2449b3\Final CHC_log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 descr="C:\DOCUME~1\ruiziv\LOCALS~1\Temp\VMwareDnD\b2c1e2db\chc title_1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" descr="C:\DOCUME~1\ruiziv\LOCALS~1\Temp\VMwareDnD\ed2449b3\Final CHC_logo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24150"/>
            <a:ext cx="29718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338138" y="0"/>
            <a:ext cx="7281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8138" y="1143000"/>
            <a:ext cx="766286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ahoma" pitchFamily="34" charset="0"/>
                <a:ea typeface="ヒラギノ角ゴ Pro W3" pitchFamily="-84" charset="-128"/>
                <a:cs typeface="+mn-cs"/>
              </a:defRPr>
            </a:lvl1pPr>
          </a:lstStyle>
          <a:p>
            <a:pPr>
              <a:defRPr/>
            </a:pPr>
            <a:fld id="{D3CA81A1-BA95-41A7-8D55-AA645DDC3945}" type="datetimeFigureOut">
              <a:rPr lang="en-US"/>
              <a:pPr>
                <a:defRPr/>
              </a:pPr>
              <a:t>5/23/2017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494463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059CD0B-4945-4747-A8EB-7161DEB6FD6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059" name="Picture 2" descr="C:\DOCUME~1\ruiziv\LOCALS~1\Temp\VMwareDnD\ed244992\chc slide_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3" descr="C:\DOCUME~1\ruiziv\LOCALS~1\Temp\VMwareDnD\ed2449b3\Final CHC_logo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019800"/>
            <a:ext cx="17557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033" r:id="rId1"/>
    <p:sldLayoutId id="2147486034" r:id="rId2"/>
    <p:sldLayoutId id="2147486035" r:id="rId3"/>
    <p:sldLayoutId id="2147486036" r:id="rId4"/>
    <p:sldLayoutId id="2147486037" r:id="rId5"/>
    <p:sldLayoutId id="2147486038" r:id="rId6"/>
    <p:sldLayoutId id="2147486039" r:id="rId7"/>
    <p:sldLayoutId id="2147486040" r:id="rId8"/>
    <p:sldLayoutId id="2147486041" r:id="rId9"/>
    <p:sldLayoutId id="2147486042" r:id="rId10"/>
    <p:sldLayoutId id="2147486043" r:id="rId11"/>
  </p:sldLayoutIdLst>
  <p:txStyles>
    <p:titleStyle>
      <a:lvl1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2pPr>
      <a:lvl3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3pPr>
      <a:lvl4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4pPr>
      <a:lvl5pPr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ea typeface="MS PGothic" pitchFamily="34" charset="-128"/>
          <a:cs typeface="Tahoma" pitchFamily="34" charset="0"/>
        </a:defRPr>
      </a:lvl5pPr>
      <a:lvl6pPr marL="4572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6pPr>
      <a:lvl7pPr marL="9144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7pPr>
      <a:lvl8pPr marL="1371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8pPr>
      <a:lvl9pPr marL="18288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defRPr sz="2400" b="1">
          <a:solidFill>
            <a:srgbClr val="006847"/>
          </a:solidFill>
          <a:latin typeface="Tahoma" pitchFamily="34" charset="0"/>
          <a:cs typeface="Tahoma" pitchFamily="34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ts val="1200"/>
        </a:spcBef>
        <a:spcAft>
          <a:spcPct val="0"/>
        </a:spcAft>
        <a:buClr>
          <a:schemeClr val="accent1"/>
        </a:buClr>
        <a:buFont typeface="Tahoma" panose="020B0604030504040204" pitchFamily="34" charset="0"/>
        <a:buChar char="•"/>
        <a:defRPr sz="20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>
          <a:solidFill>
            <a:schemeClr val="tx2"/>
          </a:solidFill>
          <a:latin typeface="+mn-lt"/>
          <a:ea typeface="Tahoma" charset="0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2"/>
          </a:solidFill>
          <a:latin typeface="+mn-lt"/>
          <a:ea typeface="Tahoma" charset="0"/>
          <a:cs typeface="+mn-cs"/>
        </a:defRPr>
      </a:lvl3pPr>
      <a:lvl4pPr marL="16002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400">
          <a:solidFill>
            <a:schemeClr val="tx2"/>
          </a:solidFill>
          <a:latin typeface="+mn-lt"/>
          <a:ea typeface="Tahoma" charset="0"/>
          <a:cs typeface="+mn-cs"/>
        </a:defRPr>
      </a:lvl4pPr>
      <a:lvl5pPr marL="20574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»"/>
        <a:defRPr sz="1400">
          <a:solidFill>
            <a:schemeClr val="tx2"/>
          </a:solidFill>
          <a:latin typeface="+mn-lt"/>
          <a:ea typeface="Tahoma" charset="0"/>
          <a:cs typeface="+mn-cs"/>
        </a:defRPr>
      </a:lvl5pPr>
      <a:lvl6pPr marL="25146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6pPr>
      <a:lvl7pPr marL="29718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7pPr>
      <a:lvl8pPr marL="34290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8pPr>
      <a:lvl9pPr marL="3886200" indent="-22860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Clr>
          <a:schemeClr val="accent1"/>
        </a:buClr>
        <a:buFont typeface="Arial" charset="0"/>
        <a:buChar char="»"/>
        <a:defRPr sz="14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jkamp@cohealthcom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ctrTitle" idx="4294967295"/>
          </p:nvPr>
        </p:nvSpPr>
        <p:spPr>
          <a:xfrm>
            <a:off x="1066800" y="1143000"/>
            <a:ext cx="7239000" cy="4441825"/>
          </a:xfrm>
        </p:spPr>
        <p:txBody>
          <a:bodyPr anchor="t"/>
          <a:lstStyle/>
          <a:p>
            <a:pPr eaLnBrk="1" hangingPunct="1"/>
            <a:r>
              <a:rPr lang="en-US" altLang="en-US" sz="3200"/>
              <a:t>Health Care and FDA </a:t>
            </a:r>
            <a:br>
              <a:rPr lang="en-US" altLang="en-US" sz="3200"/>
            </a:br>
            <a:r>
              <a:rPr lang="en-US" altLang="en-US" sz="3200"/>
              <a:t>in the Trump Administration</a:t>
            </a:r>
            <a:br>
              <a:rPr lang="en-US" altLang="en-US" sz="3200"/>
            </a:br>
            <a:r>
              <a:rPr lang="en-US" altLang="ja-JP" sz="3200"/>
              <a:t/>
            </a:r>
            <a:br>
              <a:rPr lang="en-US" altLang="ja-JP" sz="3200"/>
            </a:b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/>
            </a:r>
            <a:br>
              <a:rPr lang="en-US" altLang="ja-JP"/>
            </a:br>
            <a:r>
              <a:rPr lang="en-US" altLang="ja-JP"/>
              <a:t>May 16, 2017</a:t>
            </a:r>
            <a:r>
              <a:rPr lang="en-US" altLang="ja-JP" sz="2000"/>
              <a:t/>
            </a:r>
            <a:br>
              <a:rPr lang="en-US" altLang="ja-JP" sz="2000"/>
            </a:br>
            <a:r>
              <a:rPr lang="en-US" altLang="ja-JP" sz="3200"/>
              <a:t/>
            </a:r>
            <a:br>
              <a:rPr lang="en-US" altLang="ja-JP" sz="3200"/>
            </a:br>
            <a:r>
              <a:rPr lang="en-US" altLang="ja-JP" sz="2000"/>
              <a:t>John Kamp </a:t>
            </a:r>
            <a:br>
              <a:rPr lang="en-US" altLang="ja-JP" sz="2000"/>
            </a:br>
            <a:r>
              <a:rPr lang="en-US" altLang="ja-JP" sz="2000"/>
              <a:t>Coalition for Healthcare Communication</a:t>
            </a:r>
            <a:endParaRPr lang="en-US" altLang="en-US" sz="20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Prices, Profits, Promotional Spend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Pressure on drug/device/bio pricing intense and from multiple sources</a:t>
            </a:r>
          </a:p>
          <a:p>
            <a:r>
              <a:rPr lang="en-US" altLang="en-US"/>
              <a:t>Polls clear that voters want lower prices, largely blame pharma on high prices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PhRMA “Go Boldly” and aggressive public relations campaign moving the needle on public/political opinion</a:t>
            </a:r>
          </a:p>
          <a:p>
            <a:r>
              <a:rPr lang="en-US" altLang="en-US"/>
              <a:t>Public/political shame working on both generic and branded companies</a:t>
            </a:r>
          </a:p>
          <a:p>
            <a:r>
              <a:rPr lang="en-US" altLang="en-US"/>
              <a:t>Insurers, PBMs &amp; other payers will continue to push prices down regardless </a:t>
            </a:r>
          </a:p>
          <a:p>
            <a:r>
              <a:rPr lang="en-US" altLang="en-US"/>
              <a:t>Trump, Negotiator-In-Chief, will stay engaged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High profile meetings with Democratic representatives, led by Elijah Cummings (D-MD), supporting transparency, re-importation and direct price negotiation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Changes at HHS	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Tom Price (R-GA) head of HHS</a:t>
            </a:r>
          </a:p>
          <a:p>
            <a:r>
              <a:rPr lang="en-US" altLang="en-US"/>
              <a:t>Former orthopedic surgeon, six-term Congressman from suburban Atlanta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Introduced four bills to replace Affordable Care Act</a:t>
            </a:r>
          </a:p>
          <a:p>
            <a:r>
              <a:rPr lang="en-US" altLang="en-US"/>
              <a:t>Seema Verma picked as head of CMS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Will implement  Republican versions of Obama Care and “replacement” if any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Advised states on Medicare policy, including Indiana</a:t>
            </a:r>
          </a:p>
          <a:p>
            <a:r>
              <a:rPr lang="en-US" altLang="en-US"/>
              <a:t>No appointment yet for Office of Integrity that oversees the Sunshine Act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Ad hoc publishers/medical/CME coalition will seek to limit the current rules</a:t>
            </a:r>
          </a:p>
          <a:p>
            <a:pPr lvl="1"/>
            <a:endParaRPr lang="en-US" altLang="en-US">
              <a:ea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Changes at FDA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Scott Gottlieb, former FDA deputy commissioner, high profile advocate for improvements at FDA.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IMHO: The best Trump appointment to date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Confirmed and sworn in last week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A doctor and cancer survivor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Former FDA assistant to Commissioner 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Life sciences advisor/entrepreneur; Millions of dollars in consultant fees, board positions, etc. </a:t>
            </a:r>
          </a:p>
          <a:p>
            <a:pPr lvl="3"/>
            <a:r>
              <a:rPr lang="en-US" altLang="en-US">
                <a:ea typeface="Tahoma" panose="020B0604030504040204" pitchFamily="34" charset="0"/>
              </a:rPr>
              <a:t>Would not have been “confirmable” in a Democratic controlled Senate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Extensive experience writing on FDA issues, testifying in Congress, appearing in national media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Tweaks, not major changes, to drug approval process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Expect faster generic approvals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Support for off-label communication for drug sponsors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Likely support for improved communication policies</a:t>
            </a:r>
          </a:p>
          <a:p>
            <a:pPr lvl="2"/>
            <a:endParaRPr lang="en-US" altLang="en-US">
              <a:ea typeface="Tahoma" panose="020B0604030504040204" pitchFamily="34" charset="0"/>
            </a:endParaRPr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FDA CDER operating at “peak efficiency”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Worries about morale and retirements among senior staff</a:t>
            </a:r>
          </a:p>
          <a:p>
            <a:r>
              <a:rPr lang="en-US" altLang="en-US"/>
              <a:t>Drug approvals down in 2016 but program working at peak efficiency and looking up in 2017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Dr. John Jenkins, head of New Drug Office, retires; Janet Woodcock takes over in interim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Faster reviews, more applications approved on first review, fewer “complete response letters”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Lower approval numbers in 2016 largely related to lower number of applications</a:t>
            </a:r>
          </a:p>
          <a:p>
            <a:r>
              <a:rPr lang="en-US" altLang="en-US"/>
              <a:t>Serious concerns for delay, disruption of PDUFA VI legislation</a:t>
            </a:r>
          </a:p>
          <a:p>
            <a:r>
              <a:rPr lang="en-US" altLang="en-US"/>
              <a:t>Appropriations and hiring limits would slow all FDA activities</a:t>
            </a:r>
          </a:p>
          <a:p>
            <a:r>
              <a:rPr lang="en-US" altLang="en-US"/>
              <a:t>Two rules “out” for one “in” may slow policy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Proposals to regulate/ban Marketing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Consumer marketing caught up in pharma pricing crossfire</a:t>
            </a:r>
          </a:p>
          <a:p>
            <a:r>
              <a:rPr lang="en-US" altLang="en-US" dirty="0"/>
              <a:t>AMA calls for ban on DTC; unpopular with HCPs; less opposition from consumers, patients, caregivers </a:t>
            </a:r>
          </a:p>
          <a:p>
            <a:r>
              <a:rPr lang="en-US" altLang="en-US" dirty="0"/>
              <a:t>HOUSE: Congresswoman Rosa DeLauro (D-CT) proposes ban on consumer advertising for three years post approval</a:t>
            </a:r>
          </a:p>
          <a:p>
            <a:r>
              <a:rPr lang="en-US" altLang="en-US" dirty="0"/>
              <a:t>SENATE: Senator Franken (D-MN) and others would eliminate tax deduction for all consumer marketing of drugs</a:t>
            </a:r>
          </a:p>
          <a:p>
            <a:r>
              <a:rPr lang="en-US" altLang="en-US" dirty="0"/>
              <a:t>Tax reform proposals to kill all marketing deductibility</a:t>
            </a:r>
          </a:p>
          <a:p>
            <a:r>
              <a:rPr lang="en-US" altLang="en-US" dirty="0"/>
              <a:t>DTC bans faces clear First Amendment challenge</a:t>
            </a:r>
          </a:p>
          <a:p>
            <a:pPr lvl="1"/>
            <a:r>
              <a:rPr lang="en-US" altLang="en-US" dirty="0">
                <a:ea typeface="Tahoma" panose="020B0604030504040204" pitchFamily="34" charset="0"/>
              </a:rPr>
              <a:t>Difference between across the board taxation v. content based ban on commercial speech</a:t>
            </a:r>
          </a:p>
          <a:p>
            <a:r>
              <a:rPr lang="en-US" altLang="en-US" dirty="0"/>
              <a:t>DTC limits will sweep in all promotional spend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2016 OPDP Warning Letters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Enforcement letters plummet in the last three years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9-9-11 in 2014, 2015 and 2016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Compared to 51 in 2010 and 157 in 1998</a:t>
            </a:r>
          </a:p>
          <a:p>
            <a:r>
              <a:rPr lang="en-US" altLang="en-US"/>
              <a:t>Recent low numbers all about First Amendment losses</a:t>
            </a:r>
          </a:p>
          <a:p>
            <a:pPr lvl="1"/>
            <a:r>
              <a:rPr lang="en-US" altLang="en-US" i="1">
                <a:ea typeface="Tahoma" panose="020B0604030504040204" pitchFamily="34" charset="0"/>
              </a:rPr>
              <a:t>IMS v. Sorrell, Caronia, Pacira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FDA withdrew 2014 Pacira letter after major court defeat</a:t>
            </a:r>
            <a:endParaRPr lang="en-US" altLang="en-US" i="1">
              <a:ea typeface="Tahoma" panose="020B0604030504040204" pitchFamily="34" charset="0"/>
            </a:endParaRPr>
          </a:p>
          <a:p>
            <a:r>
              <a:rPr lang="en-US" altLang="en-US"/>
              <a:t>Recent letters focused on First Amendment “safe criterion” – Safety disclosures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False or misleading because of lack of material information</a:t>
            </a:r>
          </a:p>
          <a:p>
            <a:r>
              <a:rPr lang="en-US" altLang="en-US"/>
              <a:t>OPDP also active in preapproval reviews, not made public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2016 Warning Letters (continued)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Eleven 2016 enforcement letters; 3 Warning Letters, 8 untitled letters, six particularly noteworthy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Four letters for promoting drugs not yet approved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Chiasma and Zydus cited for You Tube videos on their websites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Durect/Pain Therapeutics cited for website claims not yet approved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Celator Pharma (now Jazz) cited for placard at ASCO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Two letters on DTC TV ads with visuals obscuring warnings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Sanofi DTC ad for insulin glargine showed a man dancing while cooking, dog walking, mowing lawn and picking tomatoes during disclosures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Celgene ad for plaque psoriasis drug showed people taking selfies and dancing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Clear message to entire industry on DTC risk disclosures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FDA currently planning a DTC distracting disclosures study</a:t>
            </a:r>
          </a:p>
          <a:p>
            <a:pPr lvl="2"/>
            <a:endParaRPr lang="en-US" altLang="en-US">
              <a:ea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Stay Tuned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Industry Leader Memos from Washington</a:t>
            </a:r>
          </a:p>
          <a:p>
            <a:r>
              <a:rPr lang="en-US" altLang="en-US"/>
              <a:t>Smart Brief for Healthcare Marketers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Bi-weekly news briefs including CHC stories and notices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Board commentary in “Coalition Speaks”</a:t>
            </a:r>
          </a:p>
          <a:p>
            <a:r>
              <a:rPr lang="en-US" altLang="en-US"/>
              <a:t>Coalition Website: Cohealthcom.org</a:t>
            </a:r>
          </a:p>
          <a:p>
            <a:r>
              <a:rPr lang="en-US" altLang="en-US"/>
              <a:t>Washington Meetings</a:t>
            </a:r>
          </a:p>
          <a:p>
            <a:r>
              <a:rPr lang="en-US" altLang="en-US"/>
              <a:t>Coalition at FDA &amp; HHS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Off-label testimony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DTC deception study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Sunshine Act reconsidered</a:t>
            </a:r>
          </a:p>
          <a:p>
            <a:r>
              <a:rPr lang="en-US" altLang="en-US"/>
              <a:t>Political calls to action; communicating with Members of Congress to support or resist proposed bills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Meanwhile, 4 B’s from Inside the Beltway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Be aggressive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Communicate innovations to doctors and patients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Let Washington hear your voices</a:t>
            </a:r>
          </a:p>
          <a:p>
            <a:pPr>
              <a:defRPr/>
            </a:pPr>
            <a:r>
              <a:rPr lang="en-US" dirty="0"/>
              <a:t>Be truthful, transparent and fully forthcoming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It’s the right thing to do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It’s the law</a:t>
            </a:r>
          </a:p>
          <a:p>
            <a:pPr>
              <a:defRPr/>
            </a:pPr>
            <a:r>
              <a:rPr lang="en-US" dirty="0"/>
              <a:t>Be alert</a:t>
            </a:r>
          </a:p>
          <a:p>
            <a:pPr lvl="1">
              <a:defRPr/>
            </a:pPr>
            <a:r>
              <a:rPr lang="en-US" dirty="0"/>
              <a:t>Watch for policy changes, new enforcement priorities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What’s legal, appropriate and expected is shifting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The law of publicity, public perceptions and public policy</a:t>
            </a:r>
          </a:p>
          <a:p>
            <a:pPr>
              <a:defRPr/>
            </a:pPr>
            <a:r>
              <a:rPr lang="en-US" dirty="0"/>
              <a:t>Be Proud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/>
          </a:p>
          <a:p>
            <a:pPr marL="0" indent="-55562">
              <a:buFont typeface="Tahoma" panose="020B0604030504040204" pitchFamily="34" charset="0"/>
              <a:buNone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 further information	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62863" cy="4800600"/>
          </a:xfrm>
        </p:spPr>
        <p:txBody>
          <a:bodyPr/>
          <a:lstStyle/>
          <a:p>
            <a:r>
              <a:rPr lang="en-US" altLang="en-US"/>
              <a:t>John Kamp, Executive Director</a:t>
            </a:r>
          </a:p>
          <a:p>
            <a:r>
              <a:rPr lang="en-US" altLang="en-US"/>
              <a:t>Jack Angel, Coalition Foundation</a:t>
            </a:r>
          </a:p>
          <a:p>
            <a:pPr>
              <a:buFont typeface="Tahoma" panose="020B0604030504040204" pitchFamily="34" charset="0"/>
              <a:buNone/>
            </a:pPr>
            <a:r>
              <a:rPr lang="en-US" altLang="en-US"/>
              <a:t>	Coalition for Healthcare Communication</a:t>
            </a:r>
          </a:p>
          <a:p>
            <a:pPr lvl="1"/>
            <a:r>
              <a:rPr lang="en-US" altLang="en-US" sz="2000">
                <a:ea typeface="Tahoma" panose="020B0604030504040204" pitchFamily="34" charset="0"/>
              </a:rPr>
              <a:t>(NYC) 212-850-0708</a:t>
            </a:r>
          </a:p>
          <a:p>
            <a:pPr lvl="1"/>
            <a:r>
              <a:rPr lang="en-US" altLang="en-US" sz="2000">
                <a:ea typeface="Tahoma" panose="020B0604030504040204" pitchFamily="34" charset="0"/>
              </a:rPr>
              <a:t>(DC) 202-719-7216</a:t>
            </a:r>
          </a:p>
          <a:p>
            <a:pPr lvl="1"/>
            <a:r>
              <a:rPr lang="en-US" altLang="en-US" sz="2000">
                <a:ea typeface="Tahoma" panose="020B0604030504040204" pitchFamily="34" charset="0"/>
              </a:rPr>
              <a:t>(M) 703-801-4582</a:t>
            </a:r>
          </a:p>
          <a:p>
            <a:pPr lvl="1"/>
            <a:r>
              <a:rPr lang="en-US" altLang="en-US" sz="2000">
                <a:ea typeface="Tahoma" panose="020B0604030504040204" pitchFamily="34" charset="0"/>
                <a:hlinkClick r:id="rId3"/>
              </a:rPr>
              <a:t>jkamp@cohealthcom.org</a:t>
            </a:r>
            <a:endParaRPr lang="en-US" altLang="en-US" sz="2000">
              <a:ea typeface="Tahoma" panose="020B0604030504040204" pitchFamily="34" charset="0"/>
            </a:endParaRPr>
          </a:p>
          <a:p>
            <a:pPr lvl="1"/>
            <a:r>
              <a:rPr lang="en-US" altLang="en-US" sz="2000">
                <a:ea typeface="Tahoma" panose="020B0604030504040204" pitchFamily="34" charset="0"/>
              </a:rPr>
              <a:t>Twitter: RxVoice</a:t>
            </a:r>
          </a:p>
          <a:p>
            <a:r>
              <a:rPr lang="en-US" altLang="en-US"/>
              <a:t>Sharon Callahan, Omnicom, Chair of the Executive Committee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196263" cy="457200"/>
          </a:xfrm>
        </p:spPr>
        <p:txBody>
          <a:bodyPr/>
          <a:lstStyle/>
          <a:p>
            <a:pPr eaLnBrk="1" hangingPunct="1"/>
            <a:r>
              <a:rPr lang="en-US" altLang="en-US" sz="2300"/>
              <a:t>So, Who Are We </a:t>
            </a:r>
          </a:p>
        </p:txBody>
      </p:sp>
      <p:sp>
        <p:nvSpPr>
          <p:cNvPr id="5123" name="Rectangle 8"/>
          <p:cNvSpPr txBox="1">
            <a:spLocks/>
          </p:cNvSpPr>
          <p:nvPr/>
        </p:nvSpPr>
        <p:spPr bwMode="auto">
          <a:xfrm>
            <a:off x="228600" y="877888"/>
            <a:ext cx="441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 eaLnBrk="0" hangingPunct="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Font typeface="Tahoma" panose="020B0604030504040204" pitchFamily="34" charset="0"/>
              <a:buChar char="•"/>
              <a:defRPr sz="2000">
                <a:solidFill>
                  <a:schemeClr val="tx2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AAAA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Association of Medical Media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AAFP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Abelson-Taylor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Beacon Healthcare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Concentric Health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Crossix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Cross &amp; Wild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Everyday Health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Frontline/Quadrant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FCB Health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Havas Health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Haymarket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HMP Communications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IPG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Juice Pharma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Massachusetts Medical Society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 b="1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 b="1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  <a:ea typeface="ヒラギノ角ゴ Pro W3"/>
              <a:cs typeface="ヒラギノ角ゴ Pro W3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>
              <a:ea typeface="ヒラギノ角ゴ Pro W3"/>
              <a:cs typeface="ヒラギノ角ゴ Pro W3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4419600" y="877888"/>
            <a:ext cx="3962400" cy="484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96875" indent="-396875" defTabSz="912813" eaLnBrk="0" hangingPunct="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Font typeface="Tahoma" panose="020B0604030504040204" pitchFamily="34" charset="0"/>
              <a:buChar char="•"/>
              <a:defRPr sz="2000">
                <a:solidFill>
                  <a:schemeClr val="tx2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 marL="742950" indent="-285750" defTabSz="912813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defTabSz="912813" eaLnBrk="0" hangingPunct="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defTabSz="912813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defTabSz="912813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defTabSz="912813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Omnicom/DAS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Pacific Communications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Publicis Healthcare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Radius Medical Animation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ReachMD/US Health Connect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Reed Elsevier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Sigma Theta Tau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Slack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Springer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UBM Medica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Vertical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Wolters Kluwer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WebMD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  <a:ea typeface="ヒラギノ角ゴ Pro W3"/>
                <a:cs typeface="ヒラギノ角ゴ Pro W3"/>
              </a:rPr>
              <a:t>WPP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347663" y="1314450"/>
            <a:ext cx="7119937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5000"/>
              </a:lnSpc>
              <a:spcBef>
                <a:spcPts val="1200"/>
              </a:spcBef>
              <a:buClr>
                <a:schemeClr val="accent1"/>
              </a:buClr>
              <a:buFont typeface="Tahoma" panose="020B0604030504040204" pitchFamily="34" charset="0"/>
              <a:buChar char="•"/>
              <a:defRPr sz="2000">
                <a:solidFill>
                  <a:schemeClr val="tx2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eaLnBrk="0" hangingPunct="0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»"/>
              <a:defRPr sz="14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ea typeface="ヒラギノ角ゴ Pro W3"/>
                <a:cs typeface="ヒラギノ角ゴ Pro W3"/>
              </a:rPr>
              <a:t>To promote and protect, for society and individual patients, the benefit of the free flow of healthcare information </a:t>
            </a:r>
          </a:p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1800" b="1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6147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The Coalition Mission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47663" y="1371600"/>
            <a:ext cx="7881937" cy="4267200"/>
          </a:xfrm>
        </p:spPr>
        <p:txBody>
          <a:bodyPr/>
          <a:lstStyle/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r>
              <a:rPr lang="en-US" altLang="en-US"/>
              <a:t>Biopharma and device companies have a First Amendment right and a social responsibility to educate healthcare providers and patients about their products</a:t>
            </a:r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endParaRPr lang="en-US" altLang="en-US"/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r>
              <a:rPr lang="en-US" altLang="en-US"/>
              <a:t>Self-regulation is a hallmark of great communication, marketing &amp; education</a:t>
            </a:r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endParaRPr lang="en-US" altLang="en-US"/>
          </a:p>
          <a:p>
            <a:pPr marL="609600" indent="-609600" eaLnBrk="1" hangingPunct="1">
              <a:lnSpc>
                <a:spcPct val="85000"/>
              </a:lnSpc>
              <a:buFontTx/>
              <a:buChar char="•"/>
            </a:pPr>
            <a:r>
              <a:rPr lang="en-US" altLang="en-US"/>
              <a:t>Communication, marketing &amp; education are just as important as R &amp; D, and provide significant value to healthcare system</a:t>
            </a:r>
          </a:p>
        </p:txBody>
      </p:sp>
      <p:sp>
        <p:nvSpPr>
          <p:cNvPr id="5123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Coalition Passions</a:t>
            </a:r>
          </a:p>
        </p:txBody>
      </p:sp>
    </p:spTree>
    <p:extLst>
      <p:ext uri="{BB962C8B-B14F-4D97-AF65-F5344CB8AC3E}">
        <p14:creationId xmlns:p14="http://schemas.microsoft.com/office/powerpoint/2010/main" val="13171240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CHC Focus on Four Big Issues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338138" y="1371600"/>
            <a:ext cx="7662862" cy="4191000"/>
          </a:xfrm>
        </p:spPr>
        <p:txBody>
          <a:bodyPr/>
          <a:lstStyle/>
          <a:p>
            <a:r>
              <a:rPr lang="en-US" altLang="en-US"/>
              <a:t>Tax Treatment of Communication/Marketing Costs</a:t>
            </a:r>
          </a:p>
          <a:p>
            <a:endParaRPr lang="en-US" altLang="en-US"/>
          </a:p>
          <a:p>
            <a:r>
              <a:rPr lang="en-US" altLang="en-US"/>
              <a:t>Transparency, </a:t>
            </a:r>
            <a:r>
              <a:rPr lang="ja-JP" altLang="en-US"/>
              <a:t>“</a:t>
            </a:r>
            <a:r>
              <a:rPr lang="en-US" altLang="ja-JP"/>
              <a:t>Sunshine,</a:t>
            </a:r>
            <a:r>
              <a:rPr lang="ja-JP" altLang="en-US"/>
              <a:t>”</a:t>
            </a:r>
            <a:r>
              <a:rPr lang="en-US" altLang="ja-JP"/>
              <a:t> Conflict of Interest, Collaboration</a:t>
            </a:r>
          </a:p>
          <a:p>
            <a:endParaRPr lang="en-US" altLang="en-US"/>
          </a:p>
          <a:p>
            <a:r>
              <a:rPr lang="en-US" altLang="en-US"/>
              <a:t>Privacy proposals to limit communication to professionals &amp; patients</a:t>
            </a:r>
          </a:p>
          <a:p>
            <a:endParaRPr lang="en-US" altLang="en-US"/>
          </a:p>
          <a:p>
            <a:r>
              <a:rPr lang="en-US" altLang="en-US"/>
              <a:t>FDA/HHS enforcement &amp; emerging policies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400" b="1">
              <a:ea typeface="Tahoma" panose="020B0604030504040204" pitchFamily="34" charset="0"/>
            </a:endParaRPr>
          </a:p>
          <a:p>
            <a:pPr>
              <a:buFont typeface="Tahoma" panose="020B0604030504040204" pitchFamily="34" charset="0"/>
              <a:buNone/>
            </a:pPr>
            <a:endParaRPr lang="en-US" altLang="en-US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6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Significant Accomplishments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76200" y="1143000"/>
            <a:ext cx="7924800" cy="4800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Tahoma" panose="020B0604030504040204" pitchFamily="34" charset="0"/>
              </a:rPr>
              <a:t>Supreme Court victory in </a:t>
            </a:r>
            <a:r>
              <a:rPr lang="en-US" altLang="en-US" sz="2000" i="1" dirty="0">
                <a:ea typeface="Tahoma" panose="020B0604030504040204" pitchFamily="34" charset="0"/>
              </a:rPr>
              <a:t>IMS v. Sorrell </a:t>
            </a:r>
            <a:r>
              <a:rPr lang="en-US" altLang="en-US" sz="2000" dirty="0">
                <a:ea typeface="Tahoma" panose="020B0604030504040204" pitchFamily="34" charset="0"/>
              </a:rPr>
              <a:t>protects aggressive, innovative Rx marketing, expands industry 1</a:t>
            </a:r>
            <a:r>
              <a:rPr lang="en-US" altLang="en-US" sz="2000" baseline="30000" dirty="0">
                <a:ea typeface="Tahoma" panose="020B0604030504040204" pitchFamily="34" charset="0"/>
              </a:rPr>
              <a:t>st</a:t>
            </a:r>
            <a:r>
              <a:rPr lang="en-US" altLang="en-US" sz="2000" dirty="0">
                <a:ea typeface="Tahoma" panose="020B0604030504040204" pitchFamily="34" charset="0"/>
              </a:rPr>
              <a:t> Amendment rights</a:t>
            </a:r>
          </a:p>
          <a:p>
            <a:pPr lvl="2"/>
            <a:r>
              <a:rPr lang="en-US" altLang="en-US" dirty="0">
                <a:ea typeface="Tahoma" panose="020B0604030504040204" pitchFamily="34" charset="0"/>
              </a:rPr>
              <a:t>Slows industry prosecutions, CIAs and DPAs</a:t>
            </a:r>
          </a:p>
          <a:p>
            <a:pPr lvl="2"/>
            <a:r>
              <a:rPr lang="en-US" altLang="en-US" dirty="0">
                <a:ea typeface="Tahoma" panose="020B0604030504040204" pitchFamily="34" charset="0"/>
              </a:rPr>
              <a:t>Supports multiple challenges to FDA </a:t>
            </a:r>
            <a:r>
              <a:rPr lang="ja-JP" altLang="en-US" dirty="0">
                <a:ea typeface="MS PGothic" panose="020B0600070205080204" pitchFamily="34" charset="-128"/>
              </a:rPr>
              <a:t>“</a:t>
            </a:r>
            <a:r>
              <a:rPr lang="en-US" altLang="ja-JP" dirty="0">
                <a:ea typeface="MS PGothic" panose="020B0600070205080204" pitchFamily="34" charset="-128"/>
              </a:rPr>
              <a:t>off label</a:t>
            </a:r>
            <a:r>
              <a:rPr lang="ja-JP" altLang="en-US" dirty="0">
                <a:ea typeface="MS PGothic" panose="020B0600070205080204" pitchFamily="34" charset="-128"/>
              </a:rPr>
              <a:t>”</a:t>
            </a:r>
            <a:r>
              <a:rPr lang="en-US" altLang="ja-JP" dirty="0">
                <a:ea typeface="MS PGothic" panose="020B0600070205080204" pitchFamily="34" charset="-128"/>
              </a:rPr>
              <a:t> marketing bans</a:t>
            </a:r>
          </a:p>
          <a:p>
            <a:pPr lvl="2"/>
            <a:r>
              <a:rPr lang="en-US" altLang="ja-JP" dirty="0">
                <a:ea typeface="MS PGothic" panose="020B0600070205080204" pitchFamily="34" charset="-128"/>
              </a:rPr>
              <a:t>Eventually will expand scope of legal “off label” marketing</a:t>
            </a:r>
          </a:p>
          <a:p>
            <a:pPr lvl="2"/>
            <a:r>
              <a:rPr lang="en-US" altLang="ja-JP" dirty="0">
                <a:ea typeface="MS PGothic" panose="020B0600070205080204" pitchFamily="34" charset="-128"/>
              </a:rPr>
              <a:t>Reduces arbitrary OPDP Warning Letters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Tahoma" panose="020B0604030504040204" pitchFamily="34" charset="0"/>
              </a:rPr>
              <a:t>Marketing tax deduction survives multiple tests</a:t>
            </a:r>
          </a:p>
          <a:p>
            <a:pPr lvl="2"/>
            <a:r>
              <a:rPr lang="en-US" altLang="en-US" dirty="0">
                <a:ea typeface="Tahoma" panose="020B0604030504040204" pitchFamily="34" charset="0"/>
              </a:rPr>
              <a:t>Recently, Senate pulled Franken’s tax amendment</a:t>
            </a:r>
          </a:p>
          <a:p>
            <a:pPr lvl="2"/>
            <a:r>
              <a:rPr lang="en-US" altLang="en-US" dirty="0">
                <a:ea typeface="Tahoma" panose="020B0604030504040204" pitchFamily="34" charset="0"/>
              </a:rPr>
              <a:t>Affordable Care Act passed in 2010 without Rx Marketing Taxation</a:t>
            </a:r>
          </a:p>
          <a:p>
            <a:pPr lvl="3"/>
            <a:r>
              <a:rPr lang="en-US" altLang="en-US" dirty="0">
                <a:ea typeface="Tahoma" panose="020B0604030504040204" pitchFamily="34" charset="0"/>
              </a:rPr>
              <a:t>CHC and industry partners defeated three major proposals to eliminate tax deductibility of medical communication &amp; marketing costs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Tahoma" panose="020B0604030504040204" pitchFamily="34" charset="0"/>
              </a:rPr>
              <a:t>Coordinated actions to reduce the scope of </a:t>
            </a:r>
            <a:r>
              <a:rPr lang="ja-JP" altLang="en-US" sz="2000" dirty="0">
                <a:ea typeface="MS PGothic" panose="020B0600070205080204" pitchFamily="34" charset="-128"/>
              </a:rPr>
              <a:t>“</a:t>
            </a:r>
            <a:r>
              <a:rPr lang="en-US" altLang="ja-JP" sz="2000" dirty="0">
                <a:ea typeface="MS PGothic" panose="020B0600070205080204" pitchFamily="34" charset="-128"/>
              </a:rPr>
              <a:t>Sunshine Act</a:t>
            </a:r>
            <a:r>
              <a:rPr lang="ja-JP" altLang="en-US" sz="2000" dirty="0">
                <a:ea typeface="MS PGothic" panose="020B0600070205080204" pitchFamily="34" charset="-128"/>
              </a:rPr>
              <a:t>”</a:t>
            </a:r>
            <a:endParaRPr lang="en-US" altLang="ja-JP" sz="2000" dirty="0">
              <a:ea typeface="MS PGothic" panose="020B0600070205080204" pitchFamily="34" charset="-128"/>
            </a:endParaRPr>
          </a:p>
          <a:p>
            <a:pPr lvl="2"/>
            <a:r>
              <a:rPr lang="en-US" altLang="en-US" dirty="0">
                <a:ea typeface="Tahoma" panose="020B0604030504040204" pitchFamily="34" charset="0"/>
              </a:rPr>
              <a:t>CHC and industry partners limited scope of Sunshine provisions, including exclusion of certified Continuing Medical Education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Washington and life sciences industry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Insurance coverage of meds</a:t>
            </a:r>
          </a:p>
          <a:p>
            <a:r>
              <a:rPr lang="en-US" altLang="en-US"/>
              <a:t>Prices, Profits, Promotional Spend</a:t>
            </a:r>
          </a:p>
          <a:p>
            <a:r>
              <a:rPr lang="en-US" altLang="en-US"/>
              <a:t>Drug Approvals</a:t>
            </a:r>
          </a:p>
          <a:p>
            <a:r>
              <a:rPr lang="en-US" altLang="en-US"/>
              <a:t>Taxes </a:t>
            </a:r>
          </a:p>
          <a:p>
            <a:r>
              <a:rPr lang="en-US" altLang="en-US"/>
              <a:t>Regulations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President Trump	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Vague, shifting positions on healthcare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Strong criticism of pharma pricing; sometimes favors importation and government negotiation of prices, sometimes not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Has not opined on DTC or other health marketing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Strong support for industry in White House meeting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Use trade policy to ensure foreign governments “pay their fair share”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Lower taxes, repatriation of foreign profits, deregulation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“You guys are going to do great”</a:t>
            </a:r>
          </a:p>
          <a:p>
            <a:r>
              <a:rPr lang="en-US" altLang="en-US"/>
              <a:t>Strong support for deregulation, including “reform of FDA”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Could mean changes in drug approval process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Changes in FDA marketing regulation </a:t>
            </a:r>
          </a:p>
          <a:p>
            <a:r>
              <a:rPr lang="en-US" altLang="en-US"/>
              <a:t>Supreme Court nomination</a:t>
            </a:r>
          </a:p>
          <a:p>
            <a:pPr lvl="1"/>
            <a:r>
              <a:rPr lang="en-US" altLang="en-US">
                <a:ea typeface="Tahoma" panose="020B0604030504040204" pitchFamily="34" charset="0"/>
              </a:rPr>
              <a:t>Gorsuch likely to support commercial free speech</a:t>
            </a:r>
          </a:p>
          <a:p>
            <a:pPr lvl="2"/>
            <a:r>
              <a:rPr lang="en-US" altLang="en-US">
                <a:ea typeface="Tahoma" panose="020B0604030504040204" pitchFamily="34" charset="0"/>
              </a:rPr>
              <a:t>Very important to ongoing debates over off-label communications and continuing restrictions such as “one click” and disclaimers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Trump Care and Pharma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PhRMA and pharma largely silent in the consideration of Trump Care</a:t>
            </a:r>
          </a:p>
          <a:p>
            <a:pPr lvl="1">
              <a:defRPr/>
            </a:pPr>
            <a:r>
              <a:rPr lang="en-US" altLang="en-US" dirty="0"/>
              <a:t>Remember, PhRMA and pharma supported the ACA; the cost/benefit balance favored the industry, considering four major provisions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dirty="0"/>
              <a:t>ACA coverage created tens of millions of new customers; Trump Care risks up to 24 million insured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dirty="0"/>
              <a:t>ACA increased the Medicaid rebates (discounts) from 15% to 23%; Under Trump/Ryan Care, discounts would stay, but  insured drop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dirty="0"/>
              <a:t>The ACA drug fee of 1% would drop under Trump/Ryan care, a windfall for drug industry but Senate could retain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altLang="en-US" dirty="0"/>
              <a:t>Essential Health Benefits (EHBs) of ACA could be eliminated under Trump Care, including the possibility of reducing the drug benefit</a:t>
            </a:r>
          </a:p>
          <a:p>
            <a:pPr>
              <a:defRPr/>
            </a:pPr>
            <a:r>
              <a:rPr lang="en-US" altLang="en-US" dirty="0"/>
              <a:t>Pharma silence has so far avoided creation of WH/congressional enemies</a:t>
            </a:r>
          </a:p>
          <a:p>
            <a:pPr lvl="1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ey Rein Template">
  <a:themeElements>
    <a:clrScheme name="Wiley Rei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ley Rein Template">
      <a:majorFont>
        <a:latin typeface="Times New Roman"/>
        <a:ea typeface="ヒラギノ角ゴ Pro W3"/>
        <a:cs typeface=""/>
      </a:majorFont>
      <a:minorFont>
        <a:latin typeface="Times New Roman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ley Rei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ey Rei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ey Rei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4B5D73"/>
      </a:dk2>
      <a:lt2>
        <a:srgbClr val="E4E1CE"/>
      </a:lt2>
      <a:accent1>
        <a:srgbClr val="339E35"/>
      </a:accent1>
      <a:accent2>
        <a:srgbClr val="007DA4"/>
      </a:accent2>
      <a:accent3>
        <a:srgbClr val="FFFFFF"/>
      </a:accent3>
      <a:accent4>
        <a:srgbClr val="000000"/>
      </a:accent4>
      <a:accent5>
        <a:srgbClr val="ADCCAE"/>
      </a:accent5>
      <a:accent6>
        <a:srgbClr val="007194"/>
      </a:accent6>
      <a:hlink>
        <a:srgbClr val="0000FF"/>
      </a:hlink>
      <a:folHlink>
        <a:srgbClr val="800080"/>
      </a:folHlink>
    </a:clrScheme>
    <a:fontScheme name="1_Office Them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4B5D73"/>
        </a:dk2>
        <a:lt2>
          <a:srgbClr val="E4E1CE"/>
        </a:lt2>
        <a:accent1>
          <a:srgbClr val="339E35"/>
        </a:accent1>
        <a:accent2>
          <a:srgbClr val="007DA4"/>
        </a:accent2>
        <a:accent3>
          <a:srgbClr val="FFFFFF"/>
        </a:accent3>
        <a:accent4>
          <a:srgbClr val="000000"/>
        </a:accent4>
        <a:accent5>
          <a:srgbClr val="ADCCAE"/>
        </a:accent5>
        <a:accent6>
          <a:srgbClr val="00719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0</TotalTime>
  <Words>1442</Words>
  <Application>Microsoft Office PowerPoint</Application>
  <PresentationFormat>On-screen Show (4:3)</PresentationFormat>
  <Paragraphs>201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Wiley Rein Template</vt:lpstr>
      <vt:lpstr>1_Office Theme</vt:lpstr>
      <vt:lpstr>Health Care and FDA  in the Trump Administration      May 16, 2017  John Kamp  Coalition for Healthcare Communication</vt:lpstr>
      <vt:lpstr>So, Who Are We </vt:lpstr>
      <vt:lpstr>The Coalition Mission</vt:lpstr>
      <vt:lpstr>Coalition Passions</vt:lpstr>
      <vt:lpstr>CHC Focus on Four Big Issues</vt:lpstr>
      <vt:lpstr>Significant Accomplishments</vt:lpstr>
      <vt:lpstr>Washington and life sciences industry</vt:lpstr>
      <vt:lpstr>President Trump </vt:lpstr>
      <vt:lpstr>Trump Care and Pharma</vt:lpstr>
      <vt:lpstr>Prices, Profits, Promotional Spend</vt:lpstr>
      <vt:lpstr>Changes at HHS </vt:lpstr>
      <vt:lpstr>Changes at FDA</vt:lpstr>
      <vt:lpstr>FDA CDER operating at “peak efficiency”</vt:lpstr>
      <vt:lpstr>Proposals to regulate/ban Marketing</vt:lpstr>
      <vt:lpstr>2016 OPDP Warning Letters</vt:lpstr>
      <vt:lpstr>2016 Warning Letters (continued)</vt:lpstr>
      <vt:lpstr>Stay Tuned</vt:lpstr>
      <vt:lpstr>Meanwhile, 4 B’s from Inside the Beltway </vt:lpstr>
      <vt:lpstr>For further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and FDA  in the Trump Administration      May 16, 2017  John Kamp  Coalition for Healthcare Communication</dc:title>
  <dc:creator>Gretchen Parisi</dc:creator>
  <cp:lastModifiedBy>Ray</cp:lastModifiedBy>
  <cp:revision>2</cp:revision>
  <dcterms:created xsi:type="dcterms:W3CDTF">1900-01-01T05:00:00Z</dcterms:created>
  <dcterms:modified xsi:type="dcterms:W3CDTF">2017-05-23T12:33:08Z</dcterms:modified>
</cp:coreProperties>
</file>