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00" r:id="rId2"/>
  </p:sldMasterIdLst>
  <p:notesMasterIdLst>
    <p:notesMasterId r:id="rId20"/>
  </p:notesMasterIdLst>
  <p:sldIdLst>
    <p:sldId id="383" r:id="rId3"/>
    <p:sldId id="436" r:id="rId4"/>
    <p:sldId id="438" r:id="rId5"/>
    <p:sldId id="441" r:id="rId6"/>
    <p:sldId id="444" r:id="rId7"/>
    <p:sldId id="443" r:id="rId8"/>
    <p:sldId id="434" r:id="rId9"/>
    <p:sldId id="408" r:id="rId10"/>
    <p:sldId id="428" r:id="rId11"/>
    <p:sldId id="431" r:id="rId12"/>
    <p:sldId id="433" r:id="rId13"/>
    <p:sldId id="417" r:id="rId14"/>
    <p:sldId id="426" r:id="rId15"/>
    <p:sldId id="422" r:id="rId16"/>
    <p:sldId id="445" r:id="rId17"/>
    <p:sldId id="446" r:id="rId18"/>
    <p:sldId id="447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C39"/>
    <a:srgbClr val="169A3F"/>
    <a:srgbClr val="1E9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69" y="619"/>
      </p:cViewPr>
      <p:guideLst>
        <p:guide orient="horz" pos="720"/>
        <p:guide orient="horz" pos="480"/>
        <p:guide orient="horz" pos="2592"/>
        <p:guide pos="219"/>
        <p:guide pos="5184"/>
        <p:guide pos="6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EBA4CB49-FCB2-4124-801C-37E56B1E9298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FEBC558E-94EA-4016-A253-0679A5830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5650" indent="-290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3638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36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5500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69CBA53-6413-4B3C-8383-6150C070CB64}" type="slidenum">
              <a:rPr lang="ru-RU" altLang="en-US" smtClean="0">
                <a:ea typeface="ヒラギノ角ゴ Pro W3" pitchFamily="1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en-US" smtClean="0">
              <a:ea typeface="ヒラギノ角ゴ Pro W3" pitchFamily="1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2A219C-6E72-43BB-96BD-98C977B6414D}" type="slidenum">
              <a:rPr lang="en-US" altLang="en-US">
                <a:ea typeface="ヒラギノ角ゴ Pro W3" pitchFamily="1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dirty="0">
              <a:ea typeface="ヒラギノ角ゴ Pro W3" pitchFamily="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7543B5-B329-4C21-B05A-02A15B3CC4A9}" type="slidenum">
              <a:rPr lang="ru-RU" altLang="en-US">
                <a:ea typeface="ヒラギノ角ゴ Pro W3" pitchFamily="1" charset="-128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ru-RU" altLang="en-US">
              <a:ea typeface="ヒラギノ角ゴ Pro W3" pitchFamily="1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F40547-DB8D-437E-B37D-79B5E640C2DE}" type="slidenum">
              <a:rPr lang="ru-RU" altLang="en-US">
                <a:ea typeface="ヒラギノ角ゴ Pro W3" pitchFamily="1" charset="-128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ru-RU" altLang="en-US">
              <a:ea typeface="ヒラギノ角ゴ Pro W3" pitchFamily="1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kgroundti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~1\ruiziv\LOCALS~1\Temp\VMwareDnD\ed244992\chc slide_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C:\DOCUME~1\ruiziv\LOCALS~1\Temp\VMwareDnD\ed2449b3\Final CHC_log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019800"/>
            <a:ext cx="17557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1828800"/>
            <a:ext cx="6019800" cy="1371600"/>
          </a:xfrm>
        </p:spPr>
        <p:txBody>
          <a:bodyPr/>
          <a:lstStyle>
            <a:lvl1pPr>
              <a:defRPr sz="4000" b="1"/>
            </a:lvl1pPr>
          </a:lstStyle>
          <a:p>
            <a:pPr lvl="0"/>
            <a:r>
              <a:rPr lang="en-US" noProof="0" smtClean="0"/>
              <a:t>Title goes here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505200"/>
            <a:ext cx="60198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17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3B720-011F-4FB7-AD27-8290C5E24E73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A447E17-DD41-4B3C-97DC-0BE06F9BD6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0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9FD7F-D934-4E72-A089-AA78FF99FCB6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183BBA1A-7CE0-4112-8818-DEDD60C23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87CF9-C0AE-4D36-A8A2-5B5D912AC588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D38BA-9777-48FD-AB0C-F56D212AD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46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98F73-7E13-4DE1-8588-370037560597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44A01-17DC-4DFD-97E1-C9B1384FF1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90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C6A6D-313B-44BE-AF6A-9FD11309D821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953D-B85E-4701-9A46-C3F53A4C59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89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8138" y="1143000"/>
            <a:ext cx="375443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4975" y="1143000"/>
            <a:ext cx="375602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9543-A752-42C1-BDB5-2E326448F0DB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3498A-B1DA-44AB-8AAB-31EF99B486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44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E9245-94C4-4AA0-87CC-28B2D3506DC9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909A-5BBF-4243-B342-01C8132262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94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23B14-B298-485F-98F1-EA715794887F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FBF34-70BE-47F3-8009-AA96308D48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49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5B9A-D99D-466C-9AC2-68169DB772CD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0A8CC-EACC-4F06-99E2-62475CA8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75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72696-C3D8-4AF0-A306-C9E71BB6A5E6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408F-7AB4-4565-A895-86C5EE102D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9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91061-329F-45EE-AB7D-18DD7F00BCEE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DD07B55D-C694-47F7-AD0B-8579383171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07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1976-4DF9-4DB2-900F-9B8EFF5F9A8B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BC462-2C4B-4F03-82F1-47738F14F7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68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9E29-20C9-44AA-9751-E3B8C69B6256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472F-C9FB-4310-90CA-50B562ED75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327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86475" y="0"/>
            <a:ext cx="1914525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0"/>
            <a:ext cx="5595937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E298-6725-4F00-BDE0-BAD692D26859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D62CD-6DC4-4993-BF8D-E1C675EE7D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48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21C8B-26B2-43D7-8D2A-A664C191A5B1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0CAF29DD-1A8C-43D8-8CA3-37A6A85C10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42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8800"/>
            <a:ext cx="36957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828800"/>
            <a:ext cx="36957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343F-C390-4611-8B8B-89E8D45E4C88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B73DF24-1AD7-47A2-86A1-C79D7DEFF8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CE2F6-8ACD-4651-B052-12366F884D1B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B5BC257-0952-4158-96BD-EB087B57C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0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BD9E5-CE70-4B1D-B3D9-DFBDA113F9D6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36ADFF3-E94E-4536-9858-24B7F03CFA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4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C0B59-4F1B-46DE-967D-C798635345A8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46CC585-52B1-483A-A36C-416B1442AC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5D956-E1FB-48D4-80BA-39F808098209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1BEBF34-FF0D-46F2-91D8-29AAD0A283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76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C0B46-B70F-4EA1-AED1-434CF7E1E482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7920AF9-BF7B-4D9C-84FF-D411E48311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75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6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kgroundmai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828800"/>
            <a:ext cx="7543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75400"/>
            <a:ext cx="16002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imes New Roman" pitchFamily="18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45FB860A-D36F-4176-93B6-D9182B6F0683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375400"/>
            <a:ext cx="2286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imes New Roman" pitchFamily="18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0909E7-2006-42F3-941D-125AD93F40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36905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2" name="Picture 2" descr="C:\DOCUME~1\ruiziv\LOCALS~1\Temp\VMwareDnD\ed244992\chc slide_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3" descr="C:\DOCUME~1\ruiziv\LOCALS~1\Temp\VMwareDnD\ed2449b3\Final CHC_logo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019800"/>
            <a:ext cx="17557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69" r:id="rId1"/>
    <p:sldLayoutId id="2147485448" r:id="rId2"/>
    <p:sldLayoutId id="2147485449" r:id="rId3"/>
    <p:sldLayoutId id="2147485450" r:id="rId4"/>
    <p:sldLayoutId id="2147485451" r:id="rId5"/>
    <p:sldLayoutId id="2147485452" r:id="rId6"/>
    <p:sldLayoutId id="2147485453" r:id="rId7"/>
    <p:sldLayoutId id="2147485454" r:id="rId8"/>
    <p:sldLayoutId id="2147485455" r:id="rId9"/>
    <p:sldLayoutId id="2147485456" r:id="rId10"/>
    <p:sldLayoutId id="214748545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+mj-lt"/>
          <a:ea typeface="+mj-ea"/>
          <a:cs typeface="ヒラギノ角ゴ Pro W3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  <a:cs typeface="ヒラギノ角ゴ Pro W3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  <a:cs typeface="ヒラギノ角ゴ Pro W3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  <a:cs typeface="ヒラギノ角ゴ Pro W3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  <a:cs typeface="ヒラギノ角ゴ Pro W3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E4E14"/>
          </a:solidFill>
          <a:latin typeface="Times New Roman" pitchFamily="18" charset="0"/>
          <a:ea typeface="ヒラギノ角ゴ Pro W3" pitchFamily="1" charset="-128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ヒラギノ角ゴ Pro W3" charset="0"/>
        </a:defRPr>
      </a:lvl1pPr>
      <a:lvl2pPr marL="1333500" indent="-533400" algn="l" rtl="0" eaLnBrk="0" fontAlgn="base" hangingPunct="0">
        <a:spcBef>
          <a:spcPct val="20000"/>
        </a:spcBef>
        <a:spcAft>
          <a:spcPct val="0"/>
        </a:spcAft>
        <a:buClr>
          <a:srgbClr val="804E14"/>
        </a:buClr>
        <a:buChar char="•"/>
        <a:defRPr sz="2000">
          <a:solidFill>
            <a:srgbClr val="804E14"/>
          </a:solidFill>
          <a:latin typeface="+mn-lt"/>
          <a:ea typeface="+mn-ea"/>
          <a:cs typeface="ヒラギノ角ゴ Pro W3" charset="0"/>
        </a:defRPr>
      </a:lvl2pPr>
      <a:lvl3pPr marL="1905000" indent="-457200" algn="l" rtl="0" eaLnBrk="0" fontAlgn="base" hangingPunct="0">
        <a:spcBef>
          <a:spcPct val="20000"/>
        </a:spcBef>
        <a:spcAft>
          <a:spcPct val="0"/>
        </a:spcAft>
        <a:buClr>
          <a:srgbClr val="295958"/>
        </a:buClr>
        <a:buFont typeface="Wingdings" pitchFamily="2" charset="2"/>
        <a:buChar char="§"/>
        <a:defRPr sz="2000">
          <a:solidFill>
            <a:srgbClr val="295958"/>
          </a:solidFill>
          <a:latin typeface="+mn-lt"/>
          <a:ea typeface="+mn-ea"/>
          <a:cs typeface="ヒラギノ角ゴ Pro W3" charset="0"/>
        </a:defRPr>
      </a:lvl3pPr>
      <a:lvl4pPr marL="2400300" indent="-381000" algn="l" rtl="0" eaLnBrk="0" fontAlgn="base" hangingPunct="0">
        <a:spcBef>
          <a:spcPct val="20000"/>
        </a:spcBef>
        <a:spcAft>
          <a:spcPct val="0"/>
        </a:spcAft>
        <a:buClr>
          <a:srgbClr val="295958"/>
        </a:buClr>
        <a:buFont typeface="Wingdings 2" pitchFamily="18" charset="2"/>
        <a:buChar char="È"/>
        <a:defRPr sz="2000">
          <a:solidFill>
            <a:srgbClr val="295958"/>
          </a:solidFill>
          <a:latin typeface="+mn-lt"/>
          <a:ea typeface="+mn-ea"/>
          <a:cs typeface="ヒラギノ角ゴ Pro W3" charset="0"/>
        </a:defRPr>
      </a:lvl4pPr>
      <a:lvl5pPr marL="2895600" indent="-381000" algn="l" rtl="0" eaLnBrk="0" fontAlgn="base" hangingPunct="0">
        <a:spcBef>
          <a:spcPct val="20000"/>
        </a:spcBef>
        <a:spcAft>
          <a:spcPct val="0"/>
        </a:spcAft>
        <a:buClr>
          <a:srgbClr val="295958"/>
        </a:buClr>
        <a:buChar char="•"/>
        <a:defRPr sz="2000">
          <a:solidFill>
            <a:srgbClr val="295958"/>
          </a:solidFill>
          <a:latin typeface="+mn-lt"/>
          <a:ea typeface="+mn-ea"/>
          <a:cs typeface="ヒラギノ角ゴ Pro W3" charset="0"/>
        </a:defRPr>
      </a:lvl5pPr>
      <a:lvl6pPr marL="3352800" indent="-381000" algn="l" rtl="0" fontAlgn="base">
        <a:spcBef>
          <a:spcPct val="20000"/>
        </a:spcBef>
        <a:spcAft>
          <a:spcPct val="0"/>
        </a:spcAft>
        <a:buClr>
          <a:srgbClr val="295958"/>
        </a:buClr>
        <a:buChar char="•"/>
        <a:defRPr sz="2000">
          <a:solidFill>
            <a:srgbClr val="295958"/>
          </a:solidFill>
          <a:latin typeface="+mn-lt"/>
          <a:ea typeface="+mn-ea"/>
        </a:defRPr>
      </a:lvl6pPr>
      <a:lvl7pPr marL="3810000" indent="-381000" algn="l" rtl="0" fontAlgn="base">
        <a:spcBef>
          <a:spcPct val="20000"/>
        </a:spcBef>
        <a:spcAft>
          <a:spcPct val="0"/>
        </a:spcAft>
        <a:buClr>
          <a:srgbClr val="295958"/>
        </a:buClr>
        <a:buChar char="•"/>
        <a:defRPr sz="2000">
          <a:solidFill>
            <a:srgbClr val="295958"/>
          </a:solidFill>
          <a:latin typeface="+mn-lt"/>
          <a:ea typeface="+mn-ea"/>
        </a:defRPr>
      </a:lvl7pPr>
      <a:lvl8pPr marL="4267200" indent="-381000" algn="l" rtl="0" fontAlgn="base">
        <a:spcBef>
          <a:spcPct val="20000"/>
        </a:spcBef>
        <a:spcAft>
          <a:spcPct val="0"/>
        </a:spcAft>
        <a:buClr>
          <a:srgbClr val="295958"/>
        </a:buClr>
        <a:buChar char="•"/>
        <a:defRPr sz="2000">
          <a:solidFill>
            <a:srgbClr val="295958"/>
          </a:solidFill>
          <a:latin typeface="+mn-lt"/>
          <a:ea typeface="+mn-ea"/>
        </a:defRPr>
      </a:lvl8pPr>
      <a:lvl9pPr marL="4724400" indent="-381000" algn="l" rtl="0" fontAlgn="base">
        <a:spcBef>
          <a:spcPct val="20000"/>
        </a:spcBef>
        <a:spcAft>
          <a:spcPct val="0"/>
        </a:spcAft>
        <a:buClr>
          <a:srgbClr val="295958"/>
        </a:buClr>
        <a:buChar char="•"/>
        <a:defRPr sz="2000">
          <a:solidFill>
            <a:srgbClr val="295958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~1\ruiziv\LOCALS~1\Temp\VMwareDnD\ed244992\chc slide_1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DOCUME~1\ruiziv\LOCALS~1\Temp\VMwareDnD\ed2449b3\Final CHC_logo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019800"/>
            <a:ext cx="17557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8" descr="C:\DOCUME~1\ruiziv\LOCALS~1\Temp\VMwareDnD\b2c1e2db\chc title_1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 descr="C:\DOCUME~1\ruiziv\LOCALS~1\Temp\VMwareDnD\ed2449b3\Final CHC_logo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24150"/>
            <a:ext cx="2971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338138" y="0"/>
            <a:ext cx="72818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8138" y="1143000"/>
            <a:ext cx="7662862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ahoma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F1C8850B-0304-44F9-9939-8B2FDE3902F9}" type="datetimeFigureOut">
              <a:rPr lang="en-US"/>
              <a:pPr>
                <a:defRPr/>
              </a:pPr>
              <a:t>11/16/2015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94463"/>
            <a:ext cx="9906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Tahoma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562651FD-7AE9-40BC-8848-36202FD4E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9" name="Picture 2" descr="C:\DOCUME~1\ruiziv\LOCALS~1\Temp\VMwareDnD\ed244992\chc slide_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3" descr="C:\DOCUME~1\ruiziv\LOCALS~1\Temp\VMwareDnD\ed2449b3\Final CHC_logo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019800"/>
            <a:ext cx="17557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58" r:id="rId1"/>
    <p:sldLayoutId id="2147485459" r:id="rId2"/>
    <p:sldLayoutId id="2147485460" r:id="rId3"/>
    <p:sldLayoutId id="2147485461" r:id="rId4"/>
    <p:sldLayoutId id="2147485462" r:id="rId5"/>
    <p:sldLayoutId id="2147485463" r:id="rId6"/>
    <p:sldLayoutId id="2147485464" r:id="rId7"/>
    <p:sldLayoutId id="2147485465" r:id="rId8"/>
    <p:sldLayoutId id="2147485466" r:id="rId9"/>
    <p:sldLayoutId id="2147485467" r:id="rId10"/>
    <p:sldLayoutId id="2147485468" r:id="rId11"/>
  </p:sldLayoutIdLst>
  <p:txStyles>
    <p:titleStyle>
      <a:lvl1pPr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ea typeface="MS PGothic" pitchFamily="34" charset="-128"/>
          <a:cs typeface="Tahoma" pitchFamily="34" charset="0"/>
        </a:defRPr>
      </a:lvl2pPr>
      <a:lvl3pPr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ea typeface="MS PGothic" pitchFamily="34" charset="-128"/>
          <a:cs typeface="Tahoma" pitchFamily="34" charset="0"/>
        </a:defRPr>
      </a:lvl3pPr>
      <a:lvl4pPr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ea typeface="MS PGothic" pitchFamily="34" charset="-128"/>
          <a:cs typeface="Tahoma" pitchFamily="34" charset="0"/>
        </a:defRPr>
      </a:lvl4pPr>
      <a:lvl5pPr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ea typeface="MS PGothic" pitchFamily="34" charset="-128"/>
          <a:cs typeface="Tahoma" pitchFamily="34" charset="0"/>
        </a:defRPr>
      </a:lvl5pPr>
      <a:lvl6pPr marL="4572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cs typeface="Tahoma" pitchFamily="34" charset="0"/>
        </a:defRPr>
      </a:lvl6pPr>
      <a:lvl7pPr marL="9144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cs typeface="Tahoma" pitchFamily="34" charset="0"/>
        </a:defRPr>
      </a:lvl7pPr>
      <a:lvl8pPr marL="13716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cs typeface="Tahoma" pitchFamily="34" charset="0"/>
        </a:defRPr>
      </a:lvl8pPr>
      <a:lvl9pPr marL="18288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400" b="1">
          <a:solidFill>
            <a:srgbClr val="006847"/>
          </a:solidFill>
          <a:latin typeface="Tahoma" pitchFamily="34" charset="0"/>
          <a:cs typeface="Tahoma" pitchFamily="34" charset="0"/>
        </a:defRPr>
      </a:lvl9pPr>
    </p:titleStyle>
    <p:bodyStyle>
      <a:lvl1pPr marL="230188" indent="-230188" algn="l" rtl="0" eaLnBrk="0" fontAlgn="base" hangingPunct="0">
        <a:lnSpc>
          <a:spcPct val="95000"/>
        </a:lnSpc>
        <a:spcBef>
          <a:spcPts val="1200"/>
        </a:spcBef>
        <a:spcAft>
          <a:spcPct val="0"/>
        </a:spcAft>
        <a:buClr>
          <a:schemeClr val="accent1"/>
        </a:buClr>
        <a:buFont typeface="Tahoma" pitchFamily="34" charset="0"/>
        <a:buChar char="•"/>
        <a:defRPr sz="20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>
          <a:solidFill>
            <a:schemeClr val="tx2"/>
          </a:solidFill>
          <a:latin typeface="+mn-lt"/>
          <a:ea typeface="Tahoma" charset="0"/>
          <a:cs typeface="+mn-cs"/>
        </a:defRPr>
      </a:lvl2pPr>
      <a:lvl3pPr marL="1143000" indent="-228600" algn="l" rtl="0" eaLnBrk="0" fontAlgn="base" hangingPunct="0">
        <a:lnSpc>
          <a:spcPct val="95000"/>
        </a:lnSpc>
        <a:spcBef>
          <a:spcPts val="300"/>
        </a:spcBef>
        <a:spcAft>
          <a:spcPct val="0"/>
        </a:spcAft>
        <a:buClr>
          <a:schemeClr val="accent1"/>
        </a:buClr>
        <a:buFont typeface="Arial" charset="0"/>
        <a:buChar char="•"/>
        <a:defRPr sz="1600">
          <a:solidFill>
            <a:schemeClr val="tx2"/>
          </a:solidFill>
          <a:latin typeface="+mn-lt"/>
          <a:ea typeface="Tahoma" charset="0"/>
          <a:cs typeface="+mn-cs"/>
        </a:defRPr>
      </a:lvl3pPr>
      <a:lvl4pPr marL="1600200" indent="-2286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charset="0"/>
        <a:buChar char="–"/>
        <a:defRPr sz="1400">
          <a:solidFill>
            <a:schemeClr val="tx2"/>
          </a:solidFill>
          <a:latin typeface="+mn-lt"/>
          <a:ea typeface="Tahoma" charset="0"/>
          <a:cs typeface="+mn-cs"/>
        </a:defRPr>
      </a:lvl4pPr>
      <a:lvl5pPr marL="2057400" indent="-2286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charset="0"/>
        <a:buChar char="»"/>
        <a:defRPr sz="1400">
          <a:solidFill>
            <a:schemeClr val="tx2"/>
          </a:solidFill>
          <a:latin typeface="+mn-lt"/>
          <a:ea typeface="Tahoma" charset="0"/>
          <a:cs typeface="+mn-cs"/>
        </a:defRPr>
      </a:lvl5pPr>
      <a:lvl6pPr marL="2514600" indent="-2286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charset="0"/>
        <a:buChar char="»"/>
        <a:defRPr sz="1400">
          <a:solidFill>
            <a:schemeClr val="tx2"/>
          </a:solidFill>
          <a:latin typeface="+mn-lt"/>
          <a:cs typeface="+mn-cs"/>
        </a:defRPr>
      </a:lvl6pPr>
      <a:lvl7pPr marL="2971800" indent="-2286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charset="0"/>
        <a:buChar char="»"/>
        <a:defRPr sz="1400">
          <a:solidFill>
            <a:schemeClr val="tx2"/>
          </a:solidFill>
          <a:latin typeface="+mn-lt"/>
          <a:cs typeface="+mn-cs"/>
        </a:defRPr>
      </a:lvl7pPr>
      <a:lvl8pPr marL="3429000" indent="-2286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charset="0"/>
        <a:buChar char="»"/>
        <a:defRPr sz="1400">
          <a:solidFill>
            <a:schemeClr val="tx2"/>
          </a:solidFill>
          <a:latin typeface="+mn-lt"/>
          <a:cs typeface="+mn-cs"/>
        </a:defRPr>
      </a:lvl8pPr>
      <a:lvl9pPr marL="3886200" indent="-22860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charset="0"/>
        <a:buChar char="»"/>
        <a:defRPr sz="14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kamp@aaaa.org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idx="4294967295"/>
          </p:nvPr>
        </p:nvSpPr>
        <p:spPr>
          <a:xfrm>
            <a:off x="1066800" y="1143000"/>
            <a:ext cx="7239000" cy="4441825"/>
          </a:xfrm>
        </p:spPr>
        <p:txBody>
          <a:bodyPr anchor="t"/>
          <a:lstStyle/>
          <a:p>
            <a:pPr eaLnBrk="1" hangingPunct="1"/>
            <a:r>
              <a:rPr lang="en-US" altLang="en-US" sz="3200" dirty="0" smtClean="0"/>
              <a:t>DC Update</a:t>
            </a:r>
            <a:br>
              <a:rPr lang="en-US" altLang="en-US" sz="32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CHC Member Meeting</a:t>
            </a:r>
            <a:br>
              <a:rPr lang="en-US" altLang="ja-JP" dirty="0" smtClean="0"/>
            </a:br>
            <a:r>
              <a:rPr lang="en-US" altLang="ja-JP" dirty="0" smtClean="0"/>
              <a:t>October 21, 2015</a:t>
            </a:r>
            <a:br>
              <a:rPr lang="en-US" altLang="ja-JP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2000" dirty="0" smtClean="0"/>
              <a:t>John Kamp </a:t>
            </a:r>
            <a:br>
              <a:rPr lang="en-US" altLang="ja-JP" sz="2000" dirty="0" smtClean="0"/>
            </a:br>
            <a:r>
              <a:rPr lang="en-US" altLang="ja-JP" sz="2000" dirty="0" smtClean="0"/>
              <a:t>Coalition for Healthcare Communication</a:t>
            </a:r>
            <a:endParaRPr lang="en-US" alt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Path to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Century Cures legislation  includes three communication provisions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066800"/>
            <a:ext cx="7662863" cy="4876800"/>
          </a:xfrm>
        </p:spPr>
        <p:txBody>
          <a:bodyPr/>
          <a:lstStyle/>
          <a:p>
            <a:pPr marL="0" indent="0">
              <a:buFont typeface="Tahoma" pitchFamily="34" charset="0"/>
              <a:buNone/>
              <a:defRPr/>
            </a:pPr>
            <a:r>
              <a:rPr lang="en-US" altLang="en-US" dirty="0" smtClean="0"/>
              <a:t>Offered by Chairman Fred Upton (R-TX) and Congresswoman Diana DeGette (D-CO). Wide spread provisions to spur medical innovation. Senate counterpart pending. </a:t>
            </a:r>
          </a:p>
          <a:p>
            <a:pPr marL="0" indent="0">
              <a:buFont typeface="Tahoma" pitchFamily="34" charset="0"/>
              <a:buNone/>
              <a:defRPr/>
            </a:pPr>
            <a:r>
              <a:rPr lang="en-US" altLang="en-US" dirty="0" smtClean="0"/>
              <a:t>Passed by House, 344-77 (Amazing bi-partisan agreement)</a:t>
            </a:r>
          </a:p>
          <a:p>
            <a:pPr marL="0" indent="0">
              <a:buFont typeface="Tahoma" pitchFamily="34" charset="0"/>
              <a:buNone/>
              <a:defRPr/>
            </a:pPr>
            <a:r>
              <a:rPr lang="en-US" altLang="en-US" dirty="0" smtClean="0"/>
              <a:t>Includes communication provisions that would:</a:t>
            </a:r>
          </a:p>
          <a:p>
            <a:pPr>
              <a:defRPr/>
            </a:pPr>
            <a:r>
              <a:rPr lang="en-US" altLang="en-US" dirty="0" smtClean="0"/>
              <a:t>1. Exempt reprints and reference texts from reporting under the Sunshine Act – would reverse CMS rule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>
                <a:ea typeface="Tahoma" pitchFamily="34" charset="0"/>
              </a:rPr>
              <a:t>House Members Michael Burgess (R-TX) and Peter DeFazio (D-OR) introduced HR-293, to exempt peer-reviewed journals, journal reprints, journal supplements, and medical textbooks as well as all CME related activity</a:t>
            </a:r>
          </a:p>
          <a:p>
            <a:pPr lvl="1">
              <a:defRPr/>
            </a:pPr>
            <a:r>
              <a:rPr lang="en-US" altLang="ja-JP" dirty="0" smtClean="0">
                <a:ea typeface="Tahoma" pitchFamily="34" charset="0"/>
              </a:rPr>
              <a:t>Senators John Barasso (R-WY) and Robert Menendez (D-NJ) planning to introduce a companion bill</a:t>
            </a:r>
          </a:p>
          <a:p>
            <a:pPr>
              <a:buFont typeface="Tahoma" pitchFamily="34" charset="0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Century Cures Legislation (continued)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en-US" altLang="ja-JP" dirty="0" smtClean="0"/>
              <a:t>2. Allow manufacturers to communicate new scientific developments – including off label – to payers and similar entities – extends and expands FDAMA 114</a:t>
            </a:r>
          </a:p>
          <a:p>
            <a:pPr lvl="1"/>
            <a:r>
              <a:rPr lang="en-US" altLang="ja-JP" dirty="0" smtClean="0">
                <a:ea typeface="Tahoma" pitchFamily="34" charset="0"/>
              </a:rPr>
              <a:t>More data and more entities </a:t>
            </a:r>
          </a:p>
          <a:p>
            <a:r>
              <a:rPr lang="en-US" altLang="ja-JP" dirty="0" smtClean="0"/>
              <a:t>3. Sets deadline for FDA to develop new guidance on “off-label” marketing</a:t>
            </a:r>
          </a:p>
          <a:p>
            <a:r>
              <a:rPr lang="en-US" altLang="ja-JP" dirty="0" smtClean="0"/>
              <a:t>4.  DELETED: Reverse some FDA policies on the regulation of social media, specifically allowing Brief Summary material to be “one click away.”</a:t>
            </a:r>
          </a:p>
          <a:p>
            <a:pPr lvl="1"/>
            <a:r>
              <a:rPr lang="en-US" altLang="ja-JP" dirty="0" smtClean="0">
                <a:ea typeface="Tahoma" pitchFamily="34" charset="0"/>
              </a:rPr>
              <a:t>Could greatly expand social media use by pharma</a:t>
            </a:r>
          </a:p>
          <a:p>
            <a:pPr lvl="1"/>
            <a:r>
              <a:rPr lang="en-US" altLang="ja-JP" dirty="0" smtClean="0">
                <a:ea typeface="Tahoma" pitchFamily="34" charset="0"/>
              </a:rPr>
              <a:t>Introduced as a stand-alone bill by Congressman Billy Long (R-MO) </a:t>
            </a:r>
          </a:p>
          <a:p>
            <a:pPr lvl="1"/>
            <a:r>
              <a:rPr lang="en-US" altLang="ja-JP" dirty="0" smtClean="0">
                <a:ea typeface="Tahoma" pitchFamily="34" charset="0"/>
              </a:rPr>
              <a:t>“Long shot” at best for this Congressional session</a:t>
            </a:r>
          </a:p>
          <a:p>
            <a:pPr lvl="1"/>
            <a:endParaRPr lang="en-US" altLang="ja-JP" dirty="0" smtClean="0">
              <a:ea typeface="Tahoma" pitchFamily="34" charset="0"/>
            </a:endParaRPr>
          </a:p>
          <a:p>
            <a:pPr lvl="1"/>
            <a:endParaRPr lang="en-US" altLang="ja-JP" dirty="0" smtClean="0">
              <a:ea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Meanwhile, changes at HHS, FDA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Obama’s HHS  will finish strong on ACA</a:t>
            </a:r>
          </a:p>
          <a:p>
            <a:pPr lvl="1">
              <a:defRPr/>
            </a:pPr>
            <a:r>
              <a:rPr lang="en-US" dirty="0" smtClean="0">
                <a:ea typeface="ＭＳ Ｐゴシック" pitchFamily="34" charset="-128"/>
              </a:rPr>
              <a:t>Aggressive administrative action countered by contentious congressional oversight</a:t>
            </a:r>
          </a:p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Sylvia Mathews Burwell at top of HHS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Focus on management, lower political/Hill profile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Will press hard  to finish Obama Care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Few dramatic changes in policies on Sunshine or FDA </a:t>
            </a:r>
          </a:p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Acting Commissioner Dr. Stephen Ostroff</a:t>
            </a:r>
          </a:p>
          <a:p>
            <a:pPr lvl="1">
              <a:defRPr/>
            </a:pPr>
            <a:r>
              <a:rPr lang="en-US" dirty="0" smtClean="0">
                <a:ea typeface="ＭＳ Ｐゴシック" pitchFamily="34" charset="-128"/>
              </a:rPr>
              <a:t>Robert Califf nominated by White House</a:t>
            </a:r>
          </a:p>
          <a:p>
            <a:pPr lvl="2">
              <a:defRPr/>
            </a:pPr>
            <a:r>
              <a:rPr lang="en-US" dirty="0" smtClean="0">
                <a:ea typeface="ＭＳ Ｐゴシック" pitchFamily="34" charset="-128"/>
              </a:rPr>
              <a:t>Senate nomination hearing before Thanksgiving (?)</a:t>
            </a:r>
          </a:p>
          <a:p>
            <a:pPr lvl="1">
              <a:defRPr/>
            </a:pPr>
            <a:r>
              <a:rPr lang="en-US" dirty="0" smtClean="0"/>
              <a:t>Stability at Center for Drugs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dirty="0" smtClean="0"/>
              <a:t>Janet Woodcock, Director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dirty="0" smtClean="0"/>
              <a:t>John Jenkins, head of New Drugs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dirty="0" smtClean="0"/>
              <a:t>Tom Abrams, head of OPDP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Drug approvals continue to be robust, especially for breakthrough and orphan drugs</a:t>
            </a:r>
          </a:p>
          <a:p>
            <a:pPr marL="0" indent="-55562">
              <a:buFont typeface="Tahoma" pitchFamily="34" charset="0"/>
              <a:buNone/>
              <a:defRPr/>
            </a:pPr>
            <a:r>
              <a:rPr lang="en-US" sz="1800" dirty="0">
                <a:ea typeface="ＭＳ Ｐゴシック" pitchFamily="34" charset="-128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New CMS rule favors Sunshine CME Exclusion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July 3, 2014 CMS proposed to eliminate the Sunshine Act exemption from reporting for CME speakers and attendees</a:t>
            </a:r>
          </a:p>
          <a:p>
            <a:r>
              <a:rPr lang="en-US" altLang="en-US" dirty="0" smtClean="0"/>
              <a:t>October 31, 2014 CMS deleted exemption but reinterpreted the rule to take most industry sponsored CME activities totally out of the rule </a:t>
            </a:r>
          </a:p>
          <a:p>
            <a:r>
              <a:rPr lang="en-US" altLang="en-US" dirty="0" smtClean="0"/>
              <a:t>Inconsistent Q &amp; A guidance confuses industry; inconsistent legal guidance at companies</a:t>
            </a:r>
          </a:p>
          <a:p>
            <a:r>
              <a:rPr lang="en-US" altLang="en-US" dirty="0" smtClean="0"/>
              <a:t>CME payments now not reportable </a:t>
            </a:r>
            <a:r>
              <a:rPr lang="en-US" altLang="en-US" i="1" dirty="0" smtClean="0"/>
              <a:t>so long as </a:t>
            </a:r>
            <a:r>
              <a:rPr lang="en-US" altLang="en-US" dirty="0" smtClean="0"/>
              <a:t>industry sponsor “does not require, instruct, direct, or otherwise cause” the payments to go to specific recipient doctors</a:t>
            </a:r>
          </a:p>
          <a:p>
            <a:r>
              <a:rPr lang="en-US" altLang="en-US" dirty="0" smtClean="0"/>
              <a:t>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Century Cures amendment would settle uncertainty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FDA OPDP (DDMAC) New Guidance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dirty="0" smtClean="0"/>
              <a:t>Evolving policy spurred by 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Amendment challenges, FDA will be very slow to evolve, expect minor changes</a:t>
            </a:r>
          </a:p>
          <a:p>
            <a:pPr lvl="1">
              <a:lnSpc>
                <a:spcPct val="85000"/>
              </a:lnSpc>
            </a:pPr>
            <a:r>
              <a:rPr lang="en-US" altLang="ja-JP" dirty="0" smtClean="0">
                <a:ea typeface="MS PGothic" pitchFamily="34" charset="-128"/>
              </a:rPr>
              <a:t>FDA reviewing policies and promising new guidance on off-label, social media, scientific exchange, health care economics and unsolicited requests</a:t>
            </a:r>
            <a:r>
              <a:rPr lang="en-US" altLang="en-US" dirty="0" smtClean="0">
                <a:ea typeface="Tahoma" pitchFamily="34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altLang="en-US" i="1" dirty="0" smtClean="0"/>
              <a:t>Amarin v. United States</a:t>
            </a:r>
            <a:r>
              <a:rPr lang="en-US" altLang="en-US" dirty="0" smtClean="0"/>
              <a:t>: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 Off-label Federal District Court decision limits FDA enforcement in that case</a:t>
            </a:r>
            <a:endParaRPr lang="en-US" altLang="en-US" i="1" dirty="0" smtClean="0"/>
          </a:p>
          <a:p>
            <a:pPr>
              <a:lnSpc>
                <a:spcPct val="85000"/>
              </a:lnSpc>
            </a:pPr>
            <a:r>
              <a:rPr lang="en-US" altLang="en-US" dirty="0" smtClean="0"/>
              <a:t>2014 social media guidance documents take small steps the right direction</a:t>
            </a:r>
          </a:p>
          <a:p>
            <a:pPr lvl="1">
              <a:lnSpc>
                <a:spcPct val="85000"/>
              </a:lnSpc>
            </a:pPr>
            <a:r>
              <a:rPr lang="en-US" altLang="en-US" dirty="0" smtClean="0">
                <a:ea typeface="Tahoma" pitchFamily="34" charset="0"/>
              </a:rPr>
              <a:t>FDA clarifies </a:t>
            </a:r>
            <a:r>
              <a:rPr lang="ja-JP" altLang="en-US" dirty="0" smtClean="0">
                <a:ea typeface="MS PGothic" pitchFamily="34" charset="-128"/>
              </a:rPr>
              <a:t>“</a:t>
            </a:r>
            <a:r>
              <a:rPr lang="en-US" altLang="ja-JP" dirty="0" smtClean="0">
                <a:ea typeface="MS PGothic" pitchFamily="34" charset="-128"/>
              </a:rPr>
              <a:t>no control, no responsibility</a:t>
            </a:r>
            <a:r>
              <a:rPr lang="ja-JP" altLang="en-US" dirty="0" smtClean="0">
                <a:ea typeface="MS PGothic" pitchFamily="34" charset="-128"/>
              </a:rPr>
              <a:t>”</a:t>
            </a:r>
            <a:r>
              <a:rPr lang="en-US" altLang="ja-JP" dirty="0" smtClean="0">
                <a:ea typeface="MS PGothic" pitchFamily="34" charset="-128"/>
              </a:rPr>
              <a:t> but any control means FDA regulation applies</a:t>
            </a:r>
          </a:p>
          <a:p>
            <a:pPr lvl="1">
              <a:lnSpc>
                <a:spcPct val="85000"/>
              </a:lnSpc>
            </a:pPr>
            <a:r>
              <a:rPr lang="en-US" altLang="en-US" dirty="0" smtClean="0">
                <a:ea typeface="Tahoma" pitchFamily="34" charset="0"/>
              </a:rPr>
              <a:t>Industry can correct some errors on Internet, but very carefully</a:t>
            </a:r>
          </a:p>
          <a:p>
            <a:pPr lvl="1">
              <a:lnSpc>
                <a:spcPct val="85000"/>
              </a:lnSpc>
            </a:pPr>
            <a:r>
              <a:rPr lang="en-US" altLang="ja-JP" dirty="0" smtClean="0">
                <a:ea typeface="MS PGothic" pitchFamily="34" charset="-128"/>
              </a:rPr>
              <a:t>Limited promotion on Twitter &amp; other space limited media</a:t>
            </a:r>
          </a:p>
          <a:p>
            <a:r>
              <a:rPr lang="en-US" altLang="en-US" dirty="0" smtClean="0"/>
              <a:t>February 2015 guidance on print DTC creates concept of a consumer PI, stresses consumer friendly language, Q &amp; A and Drug Facts Box formats</a:t>
            </a:r>
          </a:p>
          <a:p>
            <a:pPr lvl="1"/>
            <a:endParaRPr lang="en-US" altLang="en-US" dirty="0" smtClean="0">
              <a:ea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0"/>
            <a:ext cx="7281862" cy="838200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Amendment court challenges force FDA </a:t>
            </a:r>
            <a:br>
              <a:rPr lang="en-US" dirty="0" smtClean="0"/>
            </a:br>
            <a:r>
              <a:rPr lang="en-US" dirty="0" smtClean="0"/>
              <a:t>to reconsider off-label communication bans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Federal Appeals Court in </a:t>
            </a:r>
            <a:r>
              <a:rPr lang="en-US" altLang="en-US" i="1" dirty="0"/>
              <a:t>U.S. v. Caronia </a:t>
            </a:r>
            <a:r>
              <a:rPr lang="en-US" altLang="en-US" dirty="0"/>
              <a:t>reversed criminal conviction of pharma rep for promoting a drug </a:t>
            </a:r>
            <a:r>
              <a:rPr lang="en-US" altLang="ja-JP" dirty="0" smtClean="0"/>
              <a:t>off-label, citing </a:t>
            </a:r>
            <a:r>
              <a:rPr lang="en-US" altLang="ja-JP" i="1" dirty="0"/>
              <a:t>IMS v. Sorrell  </a:t>
            </a:r>
            <a:r>
              <a:rPr lang="en-US" altLang="ja-JP" dirty="0"/>
              <a:t>and the </a:t>
            </a:r>
            <a:r>
              <a:rPr lang="en-US" altLang="ja-JP" dirty="0" smtClean="0"/>
              <a:t>1st </a:t>
            </a:r>
            <a:r>
              <a:rPr lang="en-US" altLang="ja-JP" dirty="0"/>
              <a:t>Amendment</a:t>
            </a:r>
          </a:p>
          <a:p>
            <a:r>
              <a:rPr lang="en-US" altLang="en-US" dirty="0"/>
              <a:t>Ruling: Truthful, non-misleading communication between rep and physician is speech protected by the </a:t>
            </a:r>
            <a:r>
              <a:rPr lang="en-US" altLang="en-US" dirty="0" smtClean="0"/>
              <a:t>1st </a:t>
            </a:r>
            <a:r>
              <a:rPr lang="en-US" altLang="en-US" dirty="0"/>
              <a:t>Amendment and cannot be used to jail rep for “mis</a:t>
            </a:r>
            <a:r>
              <a:rPr lang="en-US" altLang="ja-JP" dirty="0"/>
              <a:t>branding” a drug</a:t>
            </a:r>
          </a:p>
          <a:p>
            <a:r>
              <a:rPr lang="en-US" altLang="en-US" dirty="0"/>
              <a:t>Undermines </a:t>
            </a:r>
            <a:r>
              <a:rPr lang="en-US" altLang="en-US" dirty="0" smtClean="0"/>
              <a:t>all </a:t>
            </a:r>
            <a:r>
              <a:rPr lang="en-US" altLang="en-US" dirty="0"/>
              <a:t>FDA </a:t>
            </a:r>
            <a:r>
              <a:rPr lang="en-US" altLang="en-US" dirty="0" smtClean="0"/>
              <a:t>off-label enforcement and </a:t>
            </a:r>
            <a:r>
              <a:rPr lang="en-US" altLang="en-US" dirty="0"/>
              <a:t>many HHS IG/State </a:t>
            </a:r>
            <a:r>
              <a:rPr lang="ja-JP" altLang="en-US" dirty="0"/>
              <a:t>“</a:t>
            </a:r>
            <a:r>
              <a:rPr lang="en-US" altLang="ja-JP" dirty="0"/>
              <a:t>false claim</a:t>
            </a:r>
            <a:r>
              <a:rPr lang="ja-JP" altLang="en-US" dirty="0"/>
              <a:t>”</a:t>
            </a:r>
            <a:r>
              <a:rPr lang="en-US" altLang="ja-JP" dirty="0"/>
              <a:t> settlements</a:t>
            </a:r>
          </a:p>
          <a:p>
            <a:r>
              <a:rPr lang="en-US" altLang="en-US" dirty="0" smtClean="0"/>
              <a:t>Amarin challenged FDA and won this summer, Pacira filed similar appeal </a:t>
            </a:r>
            <a:endParaRPr lang="en-US" altLang="en-US" dirty="0"/>
          </a:p>
          <a:p>
            <a:r>
              <a:rPr lang="en-US" altLang="en-US" dirty="0" smtClean="0"/>
              <a:t>PhRMA </a:t>
            </a:r>
            <a:r>
              <a:rPr lang="en-US" altLang="en-US" dirty="0"/>
              <a:t>leading pressure for FDA change, calling for off label reform starting with open discussions with </a:t>
            </a:r>
            <a:r>
              <a:rPr lang="en-US" altLang="en-US" dirty="0" smtClean="0"/>
              <a:t>payers.</a:t>
            </a:r>
          </a:p>
          <a:p>
            <a:r>
              <a:rPr lang="en-US" altLang="en-US" dirty="0" smtClean="0"/>
              <a:t>CHC supporting PhRMA and MIWG at FDA and in court appeals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website and Smart Brief articles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Follow </a:t>
            </a:r>
            <a:r>
              <a:rPr lang="en-US" b="1" dirty="0"/>
              <a:t>John Kamp on Twitter and subscribe to SmartBrief for Health Care Marketers</a:t>
            </a:r>
            <a:endParaRPr lang="en-US" dirty="0"/>
          </a:p>
          <a:p>
            <a:pPr lvl="1"/>
            <a:r>
              <a:rPr lang="en-US" dirty="0"/>
              <a:t>“CHC and CCC Launching Regulatory Compliance University for Agencies, Publishers” </a:t>
            </a:r>
          </a:p>
          <a:p>
            <a:pPr lvl="1"/>
            <a:r>
              <a:rPr lang="en-US" dirty="0"/>
              <a:t>“Senate Bill Would Loop Nurse Practitioners and PAs into Sunshine Reporting”</a:t>
            </a:r>
          </a:p>
          <a:p>
            <a:pPr lvl="1"/>
            <a:r>
              <a:rPr lang="en-US" dirty="0"/>
              <a:t>“Which Standard of Truth Will Be Used to Evaluate Non-misleading Ad Claims?”</a:t>
            </a:r>
          </a:p>
          <a:p>
            <a:pPr lvl="1"/>
            <a:r>
              <a:rPr lang="en-US" dirty="0"/>
              <a:t>“Prescription Drug Marketing Targeted by Hillary Clinton”</a:t>
            </a:r>
          </a:p>
          <a:p>
            <a:pPr lvl="1"/>
            <a:r>
              <a:rPr lang="en-US" dirty="0"/>
              <a:t>“Pacira Files Complaint Calling FDA Marketing Restrictions Unconstitutional”</a:t>
            </a:r>
          </a:p>
          <a:p>
            <a:pPr lvl="1"/>
            <a:r>
              <a:rPr lang="en-US" dirty="0"/>
              <a:t>“Kamp on Presidential Politics: They Matter to Medical Marketers”</a:t>
            </a:r>
          </a:p>
          <a:p>
            <a:pPr lvl="1"/>
            <a:r>
              <a:rPr lang="en-US" dirty="0"/>
              <a:t>“Amarin Federal Court Decision: FDA Off-label Marketing Rules Violate First Amendment” </a:t>
            </a:r>
          </a:p>
          <a:p>
            <a:pPr lvl="1"/>
            <a:r>
              <a:rPr lang="en-US" dirty="0"/>
              <a:t>“FDA Will Study How Market Claims, Efficacy Info Affect Consumers in DTC Print Ads”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further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62862" cy="4800600"/>
          </a:xfrm>
        </p:spPr>
        <p:txBody>
          <a:bodyPr/>
          <a:lstStyle/>
          <a:p>
            <a:r>
              <a:rPr lang="en-US" altLang="en-US" dirty="0"/>
              <a:t>John Kamp, Executive Director</a:t>
            </a:r>
          </a:p>
          <a:p>
            <a:r>
              <a:rPr lang="en-US" altLang="en-US" dirty="0"/>
              <a:t>Jack Angel, Coalition Foundation</a:t>
            </a:r>
          </a:p>
          <a:p>
            <a:pPr>
              <a:buNone/>
            </a:pPr>
            <a:r>
              <a:rPr lang="en-US" altLang="en-US" dirty="0"/>
              <a:t>	Coalition for Healthcare Communication</a:t>
            </a:r>
          </a:p>
          <a:p>
            <a:pPr lvl="1"/>
            <a:r>
              <a:rPr lang="en-US" altLang="en-US" sz="2000" dirty="0">
                <a:ea typeface="Tahoma" pitchFamily="34" charset="0"/>
              </a:rPr>
              <a:t>(NYC) 212-850-0708</a:t>
            </a:r>
          </a:p>
          <a:p>
            <a:pPr lvl="1"/>
            <a:r>
              <a:rPr lang="en-US" altLang="en-US" sz="2000" dirty="0">
                <a:ea typeface="Tahoma" pitchFamily="34" charset="0"/>
              </a:rPr>
              <a:t>(DC) </a:t>
            </a:r>
            <a:r>
              <a:rPr lang="en-US" altLang="en-US" sz="2000" dirty="0" smtClean="0">
                <a:ea typeface="Tahoma" pitchFamily="34" charset="0"/>
              </a:rPr>
              <a:t>202-719-7216</a:t>
            </a:r>
          </a:p>
          <a:p>
            <a:pPr lvl="1"/>
            <a:r>
              <a:rPr lang="en-US" altLang="en-US" sz="2000" dirty="0" smtClean="0">
                <a:ea typeface="Tahoma" pitchFamily="34" charset="0"/>
              </a:rPr>
              <a:t>(m) 703-801-4582</a:t>
            </a:r>
            <a:endParaRPr lang="en-US" altLang="en-US" sz="2000" dirty="0">
              <a:ea typeface="Tahoma" pitchFamily="34" charset="0"/>
            </a:endParaRPr>
          </a:p>
          <a:p>
            <a:pPr lvl="1"/>
            <a:r>
              <a:rPr lang="en-US" altLang="en-US" sz="2000" dirty="0" smtClean="0">
                <a:ea typeface="Tahoma" pitchFamily="34" charset="0"/>
                <a:hlinkClick r:id="rId2"/>
              </a:rPr>
              <a:t>jkamp@aaaa.org</a:t>
            </a:r>
            <a:endParaRPr lang="en-US" altLang="en-US" sz="2000" dirty="0" smtClean="0">
              <a:ea typeface="Tahoma" pitchFamily="34" charset="0"/>
            </a:endParaRPr>
          </a:p>
          <a:p>
            <a:pPr lvl="1"/>
            <a:r>
              <a:rPr lang="en-US" altLang="en-US" sz="2000" dirty="0" smtClean="0">
                <a:ea typeface="Tahoma" pitchFamily="34" charset="0"/>
              </a:rPr>
              <a:t>Twitter: </a:t>
            </a:r>
            <a:r>
              <a:rPr lang="en-US" altLang="en-US" sz="2000" dirty="0" err="1" smtClean="0">
                <a:ea typeface="Tahoma" pitchFamily="34" charset="0"/>
              </a:rPr>
              <a:t>RxVoice</a:t>
            </a:r>
            <a:endParaRPr lang="en-US" altLang="en-US" sz="2000" dirty="0" smtClean="0">
              <a:ea typeface="Tahoma" pitchFamily="34" charset="0"/>
            </a:endParaRPr>
          </a:p>
          <a:p>
            <a:r>
              <a:rPr lang="en-US" altLang="en-US" dirty="0" smtClean="0"/>
              <a:t>Matt </a:t>
            </a:r>
            <a:r>
              <a:rPr lang="en-US" altLang="en-US" dirty="0"/>
              <a:t>Giegerich, WPP, Chair of the Executive Committee</a:t>
            </a:r>
          </a:p>
          <a:p>
            <a:r>
              <a:rPr lang="en-US" altLang="en-US" dirty="0"/>
              <a:t>Sharon Callahan, Omnicom, Secretary &amp; Chair Elect</a:t>
            </a:r>
          </a:p>
          <a:p>
            <a:r>
              <a:rPr lang="en-US" altLang="en-US" dirty="0" smtClean="0"/>
              <a:t>Board members throughout the room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9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304800" y="152400"/>
            <a:ext cx="8196263" cy="457200"/>
          </a:xfrm>
        </p:spPr>
        <p:txBody>
          <a:bodyPr/>
          <a:lstStyle/>
          <a:p>
            <a:pPr eaLnBrk="1" hangingPunct="1"/>
            <a:r>
              <a:rPr lang="en-US" altLang="en-US" sz="2300" dirty="0" smtClean="0"/>
              <a:t>So, Who Are We </a:t>
            </a:r>
          </a:p>
        </p:txBody>
      </p:sp>
      <p:sp>
        <p:nvSpPr>
          <p:cNvPr id="5123" name="Rectangle 8"/>
          <p:cNvSpPr txBox="1">
            <a:spLocks/>
          </p:cNvSpPr>
          <p:nvPr/>
        </p:nvSpPr>
        <p:spPr bwMode="auto">
          <a:xfrm>
            <a:off x="228600" y="87727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 eaLnBrk="0" hangingPunct="0">
              <a:lnSpc>
                <a:spcPct val="95000"/>
              </a:lnSpc>
              <a:spcBef>
                <a:spcPts val="1200"/>
              </a:spcBef>
              <a:buClr>
                <a:schemeClr val="accent1"/>
              </a:buClr>
              <a:buFont typeface="Tahoma" pitchFamily="34" charset="0"/>
              <a:buChar char="•"/>
              <a:defRPr sz="2000">
                <a:solidFill>
                  <a:schemeClr val="tx2"/>
                </a:solidFill>
                <a:latin typeface="Tahoma" pitchFamily="34" charset="0"/>
                <a:ea typeface="MS PGothic" pitchFamily="34" charset="-128"/>
                <a:cs typeface="Tahoma" pitchFamily="34" charset="0"/>
              </a:defRPr>
            </a:lvl1pPr>
            <a:lvl2pPr marL="742950" indent="-285750" eaLnBrk="0" hangingPunct="0">
              <a:lnSpc>
                <a:spcPct val="95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–"/>
              <a:defRPr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eaLnBrk="0" hangingPunct="0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eaLnBrk="0" hangingPunct="0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charset="0"/>
              <a:buChar char="–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eaLnBrk="0" hangingPunct="0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AAAA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Advanstar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Association of Medical Media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AAFP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Abelson Taylor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Beacon </a:t>
            </a:r>
            <a:r>
              <a:rPr lang="en-US" altLang="en-US" sz="1600" b="1" dirty="0" smtClean="0">
                <a:solidFill>
                  <a:schemeClr val="tx1"/>
                </a:solidFill>
                <a:ea typeface="ヒラギノ角ゴ Pro W3" pitchFamily="1" charset="-128"/>
              </a:rPr>
              <a:t>Healthcare</a:t>
            </a:r>
            <a:endParaRPr lang="en-US" altLang="en-US" sz="1600" b="1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Crossix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Everyday Health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Frontline/Quadrant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Havas Health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ea typeface="ヒラギノ角ゴ Pro W3" pitchFamily="1" charset="-128"/>
              </a:rPr>
              <a:t>Haymarket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ea typeface="ヒラギノ角ゴ Pro W3" pitchFamily="1" charset="-128"/>
              </a:rPr>
              <a:t>HMP Communications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ea typeface="ヒラギノ角ゴ Pro W3" pitchFamily="1" charset="-128"/>
              </a:rPr>
              <a:t>IPG</a:t>
            </a:r>
            <a:endParaRPr lang="en-US" altLang="en-US" sz="1600" b="1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dirty="0">
              <a:ea typeface="ヒラギノ角ゴ Pro W3" pitchFamily="1" charset="-128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4419600" y="838200"/>
            <a:ext cx="3962400" cy="488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5000"/>
              </a:lnSpc>
              <a:spcBef>
                <a:spcPts val="1200"/>
              </a:spcBef>
              <a:buClr>
                <a:schemeClr val="accent1"/>
              </a:buClr>
              <a:buFont typeface="Tahoma" pitchFamily="34" charset="0"/>
              <a:buChar char="•"/>
              <a:defRPr sz="2000">
                <a:solidFill>
                  <a:schemeClr val="tx2"/>
                </a:solidFill>
                <a:latin typeface="Tahoma" pitchFamily="34" charset="0"/>
                <a:ea typeface="MS PGothic" pitchFamily="34" charset="-128"/>
                <a:cs typeface="Tahoma" pitchFamily="34" charset="0"/>
              </a:defRPr>
            </a:lvl1pPr>
            <a:lvl2pPr marL="742950" indent="-285750" defTabSz="912813" eaLnBrk="0" hangingPunct="0">
              <a:lnSpc>
                <a:spcPct val="95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–"/>
              <a:defRPr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defTabSz="912813" eaLnBrk="0" hangingPunct="0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defTabSz="912813" eaLnBrk="0" hangingPunct="0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charset="0"/>
              <a:buChar char="–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defTabSz="912813" eaLnBrk="0" hangingPunct="0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defTabSz="912813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6pPr>
            <a:lvl7pPr marL="2971800" indent="-228600" defTabSz="912813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7pPr>
            <a:lvl8pPr marL="3429000" indent="-228600" defTabSz="912813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8pPr>
            <a:lvl9pPr marL="3886200" indent="-228600" defTabSz="912813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 typeface="Tahoma" pitchFamily="34" charset="0"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ea typeface="ヒラギノ角ゴ Pro W3" pitchFamily="1" charset="-128"/>
              </a:rPr>
              <a:t>Juice Pharma</a:t>
            </a:r>
            <a:endParaRPr lang="en-US" altLang="en-US" sz="1600" b="1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Massachusetts Medical Society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Omnicom/DAS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Pacific Communications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Publicis Healthcare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Radius Medical Animation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ea typeface="ヒラギノ角ゴ Pro W3" pitchFamily="1" charset="-128"/>
              </a:rPr>
              <a:t>ReachMD/US Health Connect</a:t>
            </a:r>
            <a:endParaRPr lang="en-US" altLang="en-US" sz="1600" b="1" dirty="0">
              <a:solidFill>
                <a:schemeClr val="tx1"/>
              </a:solidFill>
              <a:ea typeface="ヒラギノ角ゴ Pro W3" pitchFamily="1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Reed Elsevier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Slack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Springer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Wolters Kluwer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WebMD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  <a:ea typeface="ヒラギノ角ゴ Pro W3" pitchFamily="1" charset="-128"/>
              </a:rPr>
              <a:t>WPP/Ogilvy</a:t>
            </a:r>
          </a:p>
        </p:txBody>
      </p:sp>
    </p:spTree>
    <p:extLst>
      <p:ext uri="{BB962C8B-B14F-4D97-AF65-F5344CB8AC3E}">
        <p14:creationId xmlns:p14="http://schemas.microsoft.com/office/powerpoint/2010/main" val="59621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/>
          <p:cNvSpPr txBox="1">
            <a:spLocks noChangeArrowheads="1"/>
          </p:cNvSpPr>
          <p:nvPr/>
        </p:nvSpPr>
        <p:spPr bwMode="auto">
          <a:xfrm>
            <a:off x="347663" y="1314450"/>
            <a:ext cx="711993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Bef>
                <a:spcPts val="1200"/>
              </a:spcBef>
              <a:buClr>
                <a:schemeClr val="accent1"/>
              </a:buClr>
              <a:buFont typeface="Tahoma" pitchFamily="34" charset="0"/>
              <a:buChar char="•"/>
              <a:defRPr sz="2000">
                <a:solidFill>
                  <a:schemeClr val="tx2"/>
                </a:solidFill>
                <a:latin typeface="Tahoma" pitchFamily="34" charset="0"/>
                <a:ea typeface="MS PGothic" pitchFamily="34" charset="-128"/>
                <a:cs typeface="Tahoma" pitchFamily="34" charset="0"/>
              </a:defRPr>
            </a:lvl1pPr>
            <a:lvl2pPr marL="742950" indent="-285750" eaLnBrk="0" hangingPunct="0">
              <a:lnSpc>
                <a:spcPct val="95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–"/>
              <a:defRPr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eaLnBrk="0" hangingPunct="0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eaLnBrk="0" hangingPunct="0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charset="0"/>
              <a:buChar char="–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eaLnBrk="0" hangingPunct="0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1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ea typeface="ヒラギノ角ゴ Pro W3" pitchFamily="1" charset="-128"/>
              </a:rPr>
              <a:t>To promote and protect, for society and individual patients, the benefit of the free flow of healthcare information 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800" b="1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147" name="Tit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 smtClean="0"/>
              <a:t>The Coalition Mission</a:t>
            </a:r>
          </a:p>
        </p:txBody>
      </p:sp>
    </p:spTree>
    <p:extLst>
      <p:ext uri="{BB962C8B-B14F-4D97-AF65-F5344CB8AC3E}">
        <p14:creationId xmlns:p14="http://schemas.microsoft.com/office/powerpoint/2010/main" val="1602549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Significant Accomplishments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charset="0"/>
              <a:buChar char="•"/>
            </a:pPr>
            <a:r>
              <a:rPr lang="en-US" altLang="en-US" sz="2000" dirty="0" smtClean="0">
                <a:ea typeface="Tahoma" pitchFamily="34" charset="0"/>
              </a:rPr>
              <a:t>Supreme Court victory in </a:t>
            </a:r>
            <a:r>
              <a:rPr lang="en-US" altLang="en-US" sz="2000" i="1" dirty="0" smtClean="0">
                <a:ea typeface="Tahoma" pitchFamily="34" charset="0"/>
              </a:rPr>
              <a:t>IMS v. Sorrell </a:t>
            </a:r>
            <a:r>
              <a:rPr lang="en-US" altLang="en-US" sz="2000" dirty="0" smtClean="0">
                <a:ea typeface="Tahoma" pitchFamily="34" charset="0"/>
              </a:rPr>
              <a:t>protects aggressive, innovative Rx marketing, expands industry 1</a:t>
            </a:r>
            <a:r>
              <a:rPr lang="en-US" altLang="en-US" sz="2000" baseline="30000" dirty="0" smtClean="0">
                <a:ea typeface="Tahoma" pitchFamily="34" charset="0"/>
              </a:rPr>
              <a:t>st</a:t>
            </a:r>
            <a:r>
              <a:rPr lang="en-US" altLang="en-US" sz="2000" dirty="0" smtClean="0">
                <a:ea typeface="Tahoma" pitchFamily="34" charset="0"/>
              </a:rPr>
              <a:t> Amendment rights, prompts </a:t>
            </a:r>
            <a:r>
              <a:rPr lang="en-US" altLang="en-US" sz="2000" i="1" dirty="0" smtClean="0">
                <a:ea typeface="Tahoma" pitchFamily="34" charset="0"/>
              </a:rPr>
              <a:t>US v. Caronia </a:t>
            </a:r>
            <a:r>
              <a:rPr lang="en-US" altLang="en-US" sz="2000" dirty="0" smtClean="0">
                <a:ea typeface="Tahoma" pitchFamily="34" charset="0"/>
              </a:rPr>
              <a:t>decision, recent appeals by Amarin and Pacira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Slows industry prosecutions, CIAs and DPAs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Undermines FDA </a:t>
            </a:r>
            <a:r>
              <a:rPr lang="ja-JP" altLang="en-US" dirty="0" smtClean="0">
                <a:ea typeface="MS PGothic" pitchFamily="34" charset="-128"/>
              </a:rPr>
              <a:t>“</a:t>
            </a:r>
            <a:r>
              <a:rPr lang="en-US" altLang="ja-JP" dirty="0" smtClean="0">
                <a:ea typeface="MS PGothic" pitchFamily="34" charset="-128"/>
              </a:rPr>
              <a:t>off label</a:t>
            </a:r>
            <a:r>
              <a:rPr lang="ja-JP" altLang="en-US" dirty="0" smtClean="0">
                <a:ea typeface="MS PGothic" pitchFamily="34" charset="-128"/>
              </a:rPr>
              <a:t>”</a:t>
            </a:r>
            <a:r>
              <a:rPr lang="en-US" altLang="ja-JP" dirty="0" smtClean="0">
                <a:ea typeface="MS PGothic" pitchFamily="34" charset="-128"/>
              </a:rPr>
              <a:t> marketing ban</a:t>
            </a:r>
          </a:p>
          <a:p>
            <a:pPr lvl="2"/>
            <a:r>
              <a:rPr lang="en-US" altLang="ja-JP" dirty="0" smtClean="0">
                <a:ea typeface="MS PGothic" pitchFamily="34" charset="-128"/>
              </a:rPr>
              <a:t>Eventually will expand scope of legal “off label” marketing</a:t>
            </a:r>
          </a:p>
          <a:p>
            <a:pPr lvl="1">
              <a:buFont typeface="Arial" charset="0"/>
              <a:buChar char="•"/>
            </a:pPr>
            <a:r>
              <a:rPr lang="en-US" altLang="en-US" sz="2000" dirty="0" smtClean="0">
                <a:ea typeface="Tahoma" pitchFamily="34" charset="0"/>
              </a:rPr>
              <a:t>Affordable Care Act passed without Rx Marketing Taxation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CHC and industry partners defeated three major proposals to eliminate tax deductibility of medical communication &amp; marketing costs</a:t>
            </a:r>
          </a:p>
          <a:p>
            <a:pPr lvl="1">
              <a:buFont typeface="Arial" charset="0"/>
              <a:buChar char="•"/>
            </a:pPr>
            <a:r>
              <a:rPr lang="en-US" altLang="en-US" sz="2000" dirty="0" smtClean="0">
                <a:ea typeface="Tahoma" pitchFamily="34" charset="0"/>
              </a:rPr>
              <a:t>Coordinated actions to reduce the scope of </a:t>
            </a:r>
            <a:r>
              <a:rPr lang="ja-JP" altLang="en-US" sz="2000" dirty="0" smtClean="0">
                <a:ea typeface="MS PGothic" pitchFamily="34" charset="-128"/>
              </a:rPr>
              <a:t>“</a:t>
            </a:r>
            <a:r>
              <a:rPr lang="en-US" altLang="ja-JP" sz="2000" dirty="0" smtClean="0">
                <a:ea typeface="MS PGothic" pitchFamily="34" charset="-128"/>
              </a:rPr>
              <a:t>Sunshine Act</a:t>
            </a:r>
            <a:r>
              <a:rPr lang="ja-JP" altLang="en-US" sz="2000" dirty="0" smtClean="0">
                <a:ea typeface="MS PGothic" pitchFamily="34" charset="-128"/>
              </a:rPr>
              <a:t>”</a:t>
            </a:r>
            <a:endParaRPr lang="en-US" altLang="ja-JP" sz="2000" dirty="0" smtClean="0">
              <a:ea typeface="MS PGothic" pitchFamily="34" charset="-128"/>
            </a:endParaRPr>
          </a:p>
          <a:p>
            <a:pPr lvl="2"/>
            <a:r>
              <a:rPr lang="en-US" altLang="en-US" dirty="0" smtClean="0">
                <a:ea typeface="Tahoma" pitchFamily="34" charset="0"/>
              </a:rPr>
              <a:t>CHC and industry partners limited scope of Sunshine provisions, including exclusion of certified Continuing Medical Education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Leading efforts to dampen enforcement by HHS, including reporting of textbooks and journal reprints, including provision in 21</a:t>
            </a:r>
            <a:r>
              <a:rPr lang="en-US" altLang="en-US" baseline="30000" dirty="0" smtClean="0">
                <a:ea typeface="Tahoma" pitchFamily="34" charset="0"/>
              </a:rPr>
              <a:t>st</a:t>
            </a:r>
            <a:r>
              <a:rPr lang="en-US" altLang="en-US" dirty="0" smtClean="0">
                <a:ea typeface="Tahoma" pitchFamily="34" charset="0"/>
              </a:rPr>
              <a:t> Century Cures Act</a:t>
            </a:r>
          </a:p>
        </p:txBody>
      </p:sp>
    </p:spTree>
    <p:extLst>
      <p:ext uri="{BB962C8B-B14F-4D97-AF65-F5344CB8AC3E}">
        <p14:creationId xmlns:p14="http://schemas.microsoft.com/office/powerpoint/2010/main" val="93698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CHC Focus on Four Big Issues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338138" y="1371600"/>
            <a:ext cx="7662862" cy="4191000"/>
          </a:xfrm>
        </p:spPr>
        <p:txBody>
          <a:bodyPr/>
          <a:lstStyle/>
          <a:p>
            <a:r>
              <a:rPr lang="en-US" altLang="en-US" dirty="0" smtClean="0"/>
              <a:t>Tax Treatment of Communication/Marketing Costs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Transparency,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Sunshine,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Conflict of Interest, Collaboration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Privacy proposals to limit communication to professionals &amp; patients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FDA/HHS enforcement &amp; emerging policies</a:t>
            </a:r>
          </a:p>
          <a:p>
            <a:pPr lvl="1">
              <a:buFont typeface="Arial" charset="0"/>
              <a:buNone/>
            </a:pPr>
            <a:endParaRPr lang="en-US" altLang="en-US" sz="2400" b="1" dirty="0" smtClean="0">
              <a:ea typeface="Tahoma" pitchFamily="34" charset="0"/>
            </a:endParaRPr>
          </a:p>
          <a:p>
            <a:pPr>
              <a:buFont typeface="Tahoma" pitchFamily="34" charset="0"/>
              <a:buNone/>
            </a:pPr>
            <a:endParaRPr lang="en-US" altLang="en-US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47663" y="1371600"/>
            <a:ext cx="7881937" cy="4267200"/>
          </a:xfrm>
        </p:spPr>
        <p:txBody>
          <a:bodyPr/>
          <a:lstStyle/>
          <a:p>
            <a:pPr marL="609600" indent="-609600" eaLnBrk="1" hangingPunct="1">
              <a:lnSpc>
                <a:spcPct val="85000"/>
              </a:lnSpc>
              <a:buFontTx/>
              <a:buChar char="•"/>
            </a:pPr>
            <a:r>
              <a:rPr lang="en-US" altLang="en-US" dirty="0" smtClean="0"/>
              <a:t>Biopharma and device companies have a First Amendment right and a social responsibility to educate healthcare providers and patients about their products</a:t>
            </a:r>
          </a:p>
          <a:p>
            <a:pPr marL="609600" indent="-609600" eaLnBrk="1" hangingPunct="1">
              <a:lnSpc>
                <a:spcPct val="85000"/>
              </a:lnSpc>
              <a:buFontTx/>
              <a:buChar char="•"/>
            </a:pPr>
            <a:endParaRPr lang="en-US" altLang="en-US" dirty="0" smtClean="0"/>
          </a:p>
          <a:p>
            <a:pPr marL="609600" indent="-609600" eaLnBrk="1" hangingPunct="1">
              <a:lnSpc>
                <a:spcPct val="85000"/>
              </a:lnSpc>
              <a:buFontTx/>
              <a:buChar char="•"/>
            </a:pPr>
            <a:r>
              <a:rPr lang="en-US" altLang="en-US" dirty="0" smtClean="0"/>
              <a:t>Self-regulation is a hallmark of great communication, marketing &amp; education</a:t>
            </a:r>
          </a:p>
          <a:p>
            <a:pPr marL="609600" indent="-609600" eaLnBrk="1" hangingPunct="1">
              <a:lnSpc>
                <a:spcPct val="85000"/>
              </a:lnSpc>
              <a:buFontTx/>
              <a:buChar char="•"/>
            </a:pPr>
            <a:endParaRPr lang="en-US" altLang="en-US" dirty="0" smtClean="0"/>
          </a:p>
          <a:p>
            <a:pPr marL="609600" indent="-609600" eaLnBrk="1" hangingPunct="1">
              <a:lnSpc>
                <a:spcPct val="85000"/>
              </a:lnSpc>
              <a:buFontTx/>
              <a:buChar char="•"/>
            </a:pPr>
            <a:r>
              <a:rPr lang="en-US" altLang="en-US" dirty="0" smtClean="0"/>
              <a:t>Communication, marketing &amp; education are just as important as R &amp; D, and provide significant value to healthcare system</a:t>
            </a:r>
          </a:p>
        </p:txBody>
      </p:sp>
      <p:sp>
        <p:nvSpPr>
          <p:cNvPr id="8195" name="Tit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 smtClean="0"/>
              <a:t>Coalition Passions</a:t>
            </a:r>
          </a:p>
        </p:txBody>
      </p:sp>
    </p:spTree>
    <p:extLst>
      <p:ext uri="{BB962C8B-B14F-4D97-AF65-F5344CB8AC3E}">
        <p14:creationId xmlns:p14="http://schemas.microsoft.com/office/powerpoint/2010/main" val="2914600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Prelude to Presidential Election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Are we in the </a:t>
            </a:r>
            <a:r>
              <a:rPr lang="en-US" altLang="en-US" b="1" dirty="0" smtClean="0"/>
              <a:t>election</a:t>
            </a:r>
            <a:r>
              <a:rPr lang="en-US" altLang="en-US" dirty="0" smtClean="0"/>
              <a:t> phase or still in an </a:t>
            </a:r>
            <a:r>
              <a:rPr lang="en-US" altLang="en-US" b="1" dirty="0" smtClean="0"/>
              <a:t>entertainment</a:t>
            </a:r>
            <a:r>
              <a:rPr lang="en-US" altLang="en-US" dirty="0" smtClean="0"/>
              <a:t> phase?</a:t>
            </a:r>
          </a:p>
          <a:p>
            <a:r>
              <a:rPr lang="en-US" altLang="en-US" dirty="0" smtClean="0"/>
              <a:t>Trump &amp; Sanders  vs. Bush &amp; Clinton</a:t>
            </a:r>
          </a:p>
          <a:p>
            <a:r>
              <a:rPr lang="en-US" altLang="en-US" dirty="0" smtClean="0"/>
              <a:t>Still months away from nominating conventions and any virtual decision on nominees</a:t>
            </a:r>
          </a:p>
          <a:p>
            <a:r>
              <a:rPr lang="en-US" altLang="en-US" dirty="0" smtClean="0"/>
              <a:t>Bear in mind</a:t>
            </a:r>
          </a:p>
          <a:p>
            <a:pPr lvl="1"/>
            <a:r>
              <a:rPr lang="en-US" altLang="en-US" dirty="0" smtClean="0"/>
              <a:t>Drug pricing, even DTC advertising, part of campaign slogans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A Democratic sweep of both Houses and White House could change the pricing flexibility of pharma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A Republican sweep would be taken as a mandate to again reform healthcare, destabilizing increasing patient counts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Shake up could alter course of Congressional tax reform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281863" cy="762000"/>
          </a:xfrm>
        </p:spPr>
        <p:txBody>
          <a:bodyPr/>
          <a:lstStyle/>
          <a:p>
            <a:r>
              <a:rPr lang="en-US" altLang="en-US" dirty="0" smtClean="0"/>
              <a:t>Major Marketing Issues Brewing in 2015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Tax reform and deductibility of marketing costs</a:t>
            </a:r>
          </a:p>
          <a:p>
            <a:r>
              <a:rPr lang="en-US" altLang="en-US" dirty="0" smtClean="0"/>
              <a:t>Path to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Century Cures, awaiting Senate action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HR 293 Exempting Textbooks, Reprints &amp; CME from Sunshine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FDAMA 114 Communication with Payers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Off Label communications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One Click Away/Twitter</a:t>
            </a:r>
          </a:p>
          <a:p>
            <a:r>
              <a:rPr lang="en-US" altLang="en-US" dirty="0" smtClean="0"/>
              <a:t>HHS/CMS policies on Sunshine</a:t>
            </a:r>
          </a:p>
          <a:p>
            <a:r>
              <a:rPr lang="en-US" altLang="en-US" dirty="0" smtClean="0"/>
              <a:t>FDA </a:t>
            </a:r>
            <a:r>
              <a:rPr lang="en-US" altLang="en-US" dirty="0"/>
              <a:t>m</a:t>
            </a:r>
            <a:r>
              <a:rPr lang="en-US" altLang="en-US" dirty="0" smtClean="0"/>
              <a:t>arketing </a:t>
            </a:r>
            <a:r>
              <a:rPr lang="en-US" altLang="en-US" dirty="0"/>
              <a:t>r</a:t>
            </a:r>
            <a:r>
              <a:rPr lang="en-US" altLang="en-US" dirty="0" smtClean="0"/>
              <a:t>egulation &amp; court challenges</a:t>
            </a:r>
          </a:p>
          <a:p>
            <a:r>
              <a:rPr lang="en-US" altLang="en-US" dirty="0" smtClean="0"/>
              <a:t>Anti-pharma political rhetoric</a:t>
            </a:r>
          </a:p>
          <a:p>
            <a:r>
              <a:rPr lang="en-US" altLang="en-US" dirty="0" smtClean="0"/>
              <a:t>PDUFA VI bill must pass in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Health Committees in Senate &amp; House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House Energy and Commerce Committee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Fred Upton (R-Mich), Chair and co-sponsor with Diana DeGette (D- CO) of 21</a:t>
            </a:r>
            <a:r>
              <a:rPr lang="en-US" altLang="en-US" baseline="30000" dirty="0" smtClean="0">
                <a:ea typeface="Tahoma" pitchFamily="34" charset="0"/>
              </a:rPr>
              <a:t>st</a:t>
            </a:r>
            <a:r>
              <a:rPr lang="en-US" altLang="en-US" dirty="0" smtClean="0">
                <a:ea typeface="Tahoma" pitchFamily="34" charset="0"/>
              </a:rPr>
              <a:t> Century Cures Legislation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Focus on medical innovation, new drugs, FDA approval process, etc.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Three communication provisions included in final House bill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Ranking Minority Frank Pallone (D-NJ) 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Health Subcommittee: Chairman Joe Pitts (R-PA)</a:t>
            </a:r>
          </a:p>
          <a:p>
            <a:r>
              <a:rPr lang="en-US" altLang="en-US" b="1" dirty="0" smtClean="0"/>
              <a:t>Senate HELP Committee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Chairman Lamar Alexander (R-TN) 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Preparing companion bill to House 21</a:t>
            </a:r>
            <a:r>
              <a:rPr lang="en-US" altLang="en-US" baseline="30000" dirty="0" smtClean="0">
                <a:ea typeface="Tahoma" pitchFamily="34" charset="0"/>
              </a:rPr>
              <a:t>st</a:t>
            </a:r>
            <a:r>
              <a:rPr lang="en-US" altLang="en-US" dirty="0" smtClean="0">
                <a:ea typeface="Tahoma" pitchFamily="34" charset="0"/>
              </a:rPr>
              <a:t> Century Cures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Ranking Member Patty Murray (D-WA)</a:t>
            </a:r>
          </a:p>
          <a:p>
            <a:r>
              <a:rPr lang="en-US" altLang="en-US" b="1" dirty="0" smtClean="0"/>
              <a:t>Senate Finance Committee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Chairman Orrin Hatch (R-UT)</a:t>
            </a:r>
          </a:p>
          <a:p>
            <a:pPr lvl="2"/>
            <a:r>
              <a:rPr lang="en-US" altLang="en-US" dirty="0" smtClean="0">
                <a:ea typeface="Tahoma" pitchFamily="34" charset="0"/>
              </a:rPr>
              <a:t>Jurisdiction on the Burgess (CME and reprints) Amendment</a:t>
            </a:r>
          </a:p>
          <a:p>
            <a:pPr lvl="1"/>
            <a:r>
              <a:rPr lang="en-US" altLang="en-US" dirty="0" smtClean="0">
                <a:ea typeface="Tahoma" pitchFamily="34" charset="0"/>
              </a:rPr>
              <a:t>Ranking Member Ron Wyden (D-OR)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ley Rein Template">
  <a:themeElements>
    <a:clrScheme name="Wiley Rei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iley Rein Template">
      <a:majorFont>
        <a:latin typeface="Times New Roman"/>
        <a:ea typeface="ヒラギノ角ゴ Pro W3"/>
        <a:cs typeface=""/>
      </a:majorFont>
      <a:minorFont>
        <a:latin typeface="Times New Roman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ley Rei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ey Rei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ey Rei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ey Rei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ey Rei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ey Rei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ey Rei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ey Rei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ey Rei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ey Rei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ey Rei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ey Rei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4B5D73"/>
      </a:dk2>
      <a:lt2>
        <a:srgbClr val="E4E1CE"/>
      </a:lt2>
      <a:accent1>
        <a:srgbClr val="339E35"/>
      </a:accent1>
      <a:accent2>
        <a:srgbClr val="007DA4"/>
      </a:accent2>
      <a:accent3>
        <a:srgbClr val="FFFFFF"/>
      </a:accent3>
      <a:accent4>
        <a:srgbClr val="000000"/>
      </a:accent4>
      <a:accent5>
        <a:srgbClr val="ADCCAE"/>
      </a:accent5>
      <a:accent6>
        <a:srgbClr val="007194"/>
      </a:accent6>
      <a:hlink>
        <a:srgbClr val="0000FF"/>
      </a:hlink>
      <a:folHlink>
        <a:srgbClr val="800080"/>
      </a:folHlink>
    </a:clrScheme>
    <a:fontScheme name="1_Office Theme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4B5D73"/>
        </a:dk2>
        <a:lt2>
          <a:srgbClr val="E4E1CE"/>
        </a:lt2>
        <a:accent1>
          <a:srgbClr val="339E35"/>
        </a:accent1>
        <a:accent2>
          <a:srgbClr val="007DA4"/>
        </a:accent2>
        <a:accent3>
          <a:srgbClr val="FFFFFF"/>
        </a:accent3>
        <a:accent4>
          <a:srgbClr val="000000"/>
        </a:accent4>
        <a:accent5>
          <a:srgbClr val="ADCCAE"/>
        </a:accent5>
        <a:accent6>
          <a:srgbClr val="00719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1420</Words>
  <Application>Microsoft Office PowerPoint</Application>
  <PresentationFormat>On-screen Show (4:3)</PresentationFormat>
  <Paragraphs>172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Wiley Rein Template</vt:lpstr>
      <vt:lpstr>1_Office Theme</vt:lpstr>
      <vt:lpstr>DC Update      CHC Member Meeting October 21, 2015  John Kamp  Coalition for Healthcare Communication</vt:lpstr>
      <vt:lpstr>So, Who Are We </vt:lpstr>
      <vt:lpstr>The Coalition Mission</vt:lpstr>
      <vt:lpstr>Significant Accomplishments</vt:lpstr>
      <vt:lpstr>CHC Focus on Four Big Issues</vt:lpstr>
      <vt:lpstr>Coalition Passions</vt:lpstr>
      <vt:lpstr>Prelude to Presidential Election</vt:lpstr>
      <vt:lpstr>Major Marketing Issues Brewing in 2015</vt:lpstr>
      <vt:lpstr>Health Committees in Senate &amp; House</vt:lpstr>
      <vt:lpstr>Path to 21st Century Cures legislation  includes three communication provisions</vt:lpstr>
      <vt:lpstr>21st Century Cures Legislation (continued)</vt:lpstr>
      <vt:lpstr>Meanwhile, changes at HHS, FDA</vt:lpstr>
      <vt:lpstr>New CMS rule favors Sunshine CME Exclusion</vt:lpstr>
      <vt:lpstr>FDA OPDP (DDMAC) New Guidance</vt:lpstr>
      <vt:lpstr>1st Amendment court challenges force FDA  to reconsider off-label communication bans</vt:lpstr>
      <vt:lpstr>Recent website and Smart Brief articles </vt:lpstr>
      <vt:lpstr>For further information </vt:lpstr>
    </vt:vector>
  </TitlesOfParts>
  <Company>CommonHealth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ruiziv</dc:creator>
  <cp:lastModifiedBy>Ray</cp:lastModifiedBy>
  <cp:revision>502</cp:revision>
  <cp:lastPrinted>2014-09-22T17:21:58Z</cp:lastPrinted>
  <dcterms:created xsi:type="dcterms:W3CDTF">2010-03-25T21:56:05Z</dcterms:created>
  <dcterms:modified xsi:type="dcterms:W3CDTF">2015-11-16T15:43:43Z</dcterms:modified>
</cp:coreProperties>
</file>